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795" r:id="rId3"/>
    <p:sldId id="507" r:id="rId4"/>
    <p:sldId id="716" r:id="rId5"/>
    <p:sldId id="797" r:id="rId6"/>
    <p:sldId id="798" r:id="rId7"/>
    <p:sldId id="799" r:id="rId8"/>
    <p:sldId id="800" r:id="rId9"/>
    <p:sldId id="801" r:id="rId10"/>
    <p:sldId id="802" r:id="rId11"/>
    <p:sldId id="803" r:id="rId12"/>
    <p:sldId id="804" r:id="rId13"/>
    <p:sldId id="805" r:id="rId14"/>
    <p:sldId id="806" r:id="rId15"/>
    <p:sldId id="268" r:id="rId16"/>
  </p:sldIdLst>
  <p:sldSz cx="12192000" cy="6858000"/>
  <p:notesSz cx="20104100" cy="11309350"/>
  <p:defaultTextStyle>
    <a:defPPr>
      <a:defRPr lang="ru-RU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37FF"/>
    <a:srgbClr val="73FDD6"/>
    <a:srgbClr val="73FEFF"/>
    <a:srgbClr val="76D6FF"/>
    <a:srgbClr val="7A81FF"/>
    <a:srgbClr val="D883FF"/>
    <a:srgbClr val="FF85FF"/>
    <a:srgbClr val="FF8AD8"/>
    <a:srgbClr val="8C4DB9"/>
    <a:srgbClr val="5AAD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5840"/>
  </p:normalViewPr>
  <p:slideViewPr>
    <p:cSldViewPr>
      <p:cViewPr varScale="1">
        <p:scale>
          <a:sx n="105" d="100"/>
          <a:sy n="105" d="100"/>
        </p:scale>
        <p:origin x="-1218" y="-84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м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8.1428000000000014E-2</c:v>
                </c:pt>
                <c:pt idx="1">
                  <c:v>9.9428000000000016E-2</c:v>
                </c:pt>
                <c:pt idx="2">
                  <c:v>7.1428000000000019E-2</c:v>
                </c:pt>
                <c:pt idx="3">
                  <c:v>3.6528000000000005E-2</c:v>
                </c:pt>
                <c:pt idx="4">
                  <c:v>8.1428000000000014E-2</c:v>
                </c:pt>
                <c:pt idx="5" formatCode="0%">
                  <c:v>4.3428000000000001E-2</c:v>
                </c:pt>
                <c:pt idx="6" formatCode="0%">
                  <c:v>3.1428000000000011E-2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5A-2240-BB11-10D5C15BA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9.7428000000000028E-2</c:v>
                </c:pt>
                <c:pt idx="1">
                  <c:v>0.136328</c:v>
                </c:pt>
                <c:pt idx="2">
                  <c:v>0.11282800000000001</c:v>
                </c:pt>
                <c:pt idx="3">
                  <c:v>8.1428000000000014E-2</c:v>
                </c:pt>
                <c:pt idx="4">
                  <c:v>6.1428000000000003E-2</c:v>
                </c:pt>
                <c:pt idx="5" formatCode="0%">
                  <c:v>2.0028000000000004E-2</c:v>
                </c:pt>
                <c:pt idx="6" formatCode="0%">
                  <c:v>4.5428000000000003E-2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5A-2240-BB11-10D5C15BA6DA}"/>
            </c:ext>
          </c:extLst>
        </c:ser>
        <c:dLbls/>
        <c:gapWidth val="219"/>
        <c:overlap val="-27"/>
        <c:axId val="82867328"/>
        <c:axId val="82868864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Общее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Circe" charset="0"/>
                    <a:ea typeface="Circe" charset="0"/>
                    <a:cs typeface="Circe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0.17885600000000001</c:v>
                </c:pt>
                <c:pt idx="1">
                  <c:v>0.23575600000000005</c:v>
                </c:pt>
                <c:pt idx="2">
                  <c:v>0.18425600000000003</c:v>
                </c:pt>
                <c:pt idx="3">
                  <c:v>0.11795600000000003</c:v>
                </c:pt>
                <c:pt idx="4">
                  <c:v>0.14285600000000001</c:v>
                </c:pt>
                <c:pt idx="5">
                  <c:v>6.3456000000000026E-2</c:v>
                </c:pt>
                <c:pt idx="6">
                  <c:v>7.6856000000000022E-2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D5A-2240-BB11-10D5C15BA6DA}"/>
            </c:ext>
          </c:extLst>
        </c:ser>
        <c:dLbls/>
        <c:marker val="1"/>
        <c:axId val="82867328"/>
        <c:axId val="82868864"/>
      </c:lineChart>
      <c:catAx>
        <c:axId val="82867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Circe" charset="0"/>
                <a:ea typeface="Circe" charset="0"/>
                <a:cs typeface="Circe" charset="0"/>
              </a:defRPr>
            </a:pPr>
            <a:endParaRPr lang="ru-RU"/>
          </a:p>
        </c:txPr>
        <c:crossAx val="82868864"/>
        <c:crosses val="autoZero"/>
        <c:auto val="1"/>
        <c:lblAlgn val="ctr"/>
        <c:lblOffset val="100"/>
      </c:catAx>
      <c:valAx>
        <c:axId val="8286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Circe" charset="0"/>
                <a:ea typeface="Circe" charset="0"/>
                <a:cs typeface="Circe" charset="0"/>
              </a:defRPr>
            </a:pPr>
            <a:endParaRPr lang="ru-RU"/>
          </a:p>
        </c:txPr>
        <c:crossAx val="828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50000"/>
                </a:schemeClr>
              </a:solidFill>
              <a:latin typeface="Circe" charset="0"/>
              <a:ea typeface="Circe" charset="0"/>
              <a:cs typeface="Circe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irce" charset="0"/>
          <a:ea typeface="Circe" charset="0"/>
          <a:cs typeface="Circe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3577147196223106E-2"/>
          <c:y val="0.40900524934383209"/>
          <c:w val="0.3953838167202931"/>
          <c:h val="0.547738116068824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 Поиск рекомендации специалиста, который помог бы с лечением и реабилитацией человека с установленной группой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0.55300000000000005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A-A34D-82C3-E400E73B25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 Снимут ли инвалидность, выданную на год после операции, после реабилитационного периода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0.53400000000000003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BA-A34D-82C3-E400E73B25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3 - Что говорить/делать на МСЭ, чтобы не отказали в получении инвалидности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0.4840000000000001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BA-A34D-82C3-E400E73B25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4 - Необходимость увольнения одного из супругов для ухода за инвалидизированным родственником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0.43800000000000006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BA-A34D-82C3-E400E73B25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5 - Снятие пожизненной степени инвалидности, поставленной по психиатрической нозологии-запрос пациентов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0.40200000000000002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BA-A34D-82C3-E400E73B25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6 - Проблемы с поездками в главное бюро МСЭ из удаленных городов, обсуждение необходимых затрат (билеты, гостиница, питание)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ACBA-A34D-82C3-E400E73B25AA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0.00%</c:formatCode>
                <c:ptCount val="1"/>
                <c:pt idx="0">
                  <c:v>0.37100000000000005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BA-A34D-82C3-E400E73B25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7 - Проблемы с получением группы инвалидности после инсульта (массовая дискусссия)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0.00%</c:formatCode>
                <c:ptCount val="1"/>
                <c:pt idx="0">
                  <c:v>0.3650000000000001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BA-A34D-82C3-E400E73B25A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8 - Невозможность найти работу после операции на фоне получения группы инвалидности (тема маленьких социальных выплат)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0.00%</c:formatCode>
                <c:ptCount val="1"/>
                <c:pt idx="0">
                  <c:v>0.34800000000000003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CBA-A34D-82C3-E400E73B25A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9 - Уточнение процедуры сбора документов для комиссии, неочевидность бюрократических процедур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0.00%</c:formatCode>
                <c:ptCount val="1"/>
                <c:pt idx="0">
                  <c:v>0.32500000000000007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BA-A34D-82C3-E400E73B25AA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10 - Обсуждение выбора работы «на подработку» для обеспечения качественного уровня жизни родственнику с инвалидностью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0.00%</c:formatCode>
                <c:ptCount val="1"/>
                <c:pt idx="0">
                  <c:v>0.27900000000000008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BA-A34D-82C3-E400E73B25AA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11 - Обсуждение возможности получения инвалидности с конкретным диагнозом 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0.00%</c:formatCode>
                <c:ptCount val="1"/>
                <c:pt idx="0">
                  <c:v>0.24900000000000003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CBA-A34D-82C3-E400E73B25AA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12 - Кратковременность реабилитационных процедур, необходимость тратить собственные деньги на постоянную реабилитацию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0.00%</c:formatCode>
                <c:ptCount val="1"/>
                <c:pt idx="0">
                  <c:v>0.23400000000000001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CBA-A34D-82C3-E400E73B25AA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13 - Дискуссии о юридических аспектах обжалования решения комиссии МСЭ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0.00%</c:formatCode>
                <c:ptCount val="1"/>
                <c:pt idx="0">
                  <c:v>0.23200000000000001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CBA-A34D-82C3-E400E73B25AA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14 - Снижение/снятие МСЭ группы инвалидности при трудоустройстве и работе в предыдущий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0.00%</c:formatCode>
                <c:ptCount val="1"/>
                <c:pt idx="0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CBA-A34D-82C3-E400E73B25AA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15 - Трудность ежегодного выезда в бюро МСЭ у пациентов с инвалидностью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Лист1!$P$2</c:f>
              <c:numCache>
                <c:formatCode>0.00%</c:formatCode>
                <c:ptCount val="1"/>
                <c:pt idx="0">
                  <c:v>0.193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CBA-A34D-82C3-E400E73B25AA}"/>
            </c:ext>
          </c:extLst>
        </c:ser>
        <c:dLbls/>
        <c:gapWidth val="219"/>
        <c:overlap val="-27"/>
        <c:axId val="83409920"/>
        <c:axId val="83440384"/>
      </c:barChart>
      <c:catAx>
        <c:axId val="83409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440384"/>
        <c:crosses val="autoZero"/>
        <c:auto val="1"/>
        <c:lblAlgn val="ctr"/>
        <c:lblOffset val="100"/>
      </c:catAx>
      <c:valAx>
        <c:axId val="83440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40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104341144620824"/>
          <c:y val="0"/>
          <c:w val="0.54258348659026578"/>
          <c:h val="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м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6.5400000000000014E-2</c:v>
                </c:pt>
                <c:pt idx="1">
                  <c:v>0.10942800000000001</c:v>
                </c:pt>
                <c:pt idx="2">
                  <c:v>8.1428E-2</c:v>
                </c:pt>
                <c:pt idx="3">
                  <c:v>8.6528000000000035E-2</c:v>
                </c:pt>
                <c:pt idx="4">
                  <c:v>6.4280000000000004E-2</c:v>
                </c:pt>
                <c:pt idx="5" formatCode="0%">
                  <c:v>4.3428000000000001E-2</c:v>
                </c:pt>
                <c:pt idx="6" formatCode="0%">
                  <c:v>3.1428000000000005E-2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5A-2240-BB11-10D5C15BA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6.2128000000000003E-2</c:v>
                </c:pt>
                <c:pt idx="1">
                  <c:v>0.11811000000000002</c:v>
                </c:pt>
                <c:pt idx="2">
                  <c:v>0.112828</c:v>
                </c:pt>
                <c:pt idx="3">
                  <c:v>9.1428000000000023E-2</c:v>
                </c:pt>
                <c:pt idx="4">
                  <c:v>6.1428000000000003E-2</c:v>
                </c:pt>
                <c:pt idx="5" formatCode="0%">
                  <c:v>4.0028000000000001E-2</c:v>
                </c:pt>
                <c:pt idx="6" formatCode="0%">
                  <c:v>3.5428000000000001E-2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5A-2240-BB11-10D5C15BA6DA}"/>
            </c:ext>
          </c:extLst>
        </c:ser>
        <c:dLbls/>
        <c:gapWidth val="219"/>
        <c:overlap val="-27"/>
        <c:axId val="83718912"/>
        <c:axId val="83720448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Общее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Circe" charset="0"/>
                    <a:ea typeface="Circe" charset="0"/>
                    <a:cs typeface="Circe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0.127528</c:v>
                </c:pt>
                <c:pt idx="1">
                  <c:v>0.22753800000000005</c:v>
                </c:pt>
                <c:pt idx="2">
                  <c:v>0.19425599999999998</c:v>
                </c:pt>
                <c:pt idx="3">
                  <c:v>0.17795600000000003</c:v>
                </c:pt>
                <c:pt idx="4">
                  <c:v>0.12570800000000001</c:v>
                </c:pt>
                <c:pt idx="5">
                  <c:v>8.3456000000000016E-2</c:v>
                </c:pt>
                <c:pt idx="6">
                  <c:v>6.6855999999999999E-2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D5A-2240-BB11-10D5C15BA6DA}"/>
            </c:ext>
          </c:extLst>
        </c:ser>
        <c:dLbls/>
        <c:marker val="1"/>
        <c:axId val="83718912"/>
        <c:axId val="83720448"/>
      </c:lineChart>
      <c:catAx>
        <c:axId val="83718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Circe" charset="0"/>
                <a:ea typeface="Circe" charset="0"/>
                <a:cs typeface="Circe" charset="0"/>
              </a:defRPr>
            </a:pPr>
            <a:endParaRPr lang="ru-RU"/>
          </a:p>
        </c:txPr>
        <c:crossAx val="83720448"/>
        <c:crosses val="autoZero"/>
        <c:auto val="1"/>
        <c:lblAlgn val="ctr"/>
        <c:lblOffset val="100"/>
      </c:catAx>
      <c:valAx>
        <c:axId val="8372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Circe" charset="0"/>
                <a:ea typeface="Circe" charset="0"/>
                <a:cs typeface="Circe" charset="0"/>
              </a:defRPr>
            </a:pPr>
            <a:endParaRPr lang="ru-RU"/>
          </a:p>
        </c:txPr>
        <c:crossAx val="8371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50000"/>
                </a:schemeClr>
              </a:solidFill>
              <a:latin typeface="Circe" charset="0"/>
              <a:ea typeface="Circe" charset="0"/>
              <a:cs typeface="Circe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irce" charset="0"/>
          <a:ea typeface="Circe" charset="0"/>
          <a:cs typeface="Circe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914673401673863E-2"/>
          <c:y val="0.4127089530475358"/>
          <c:w val="0.3953838167202931"/>
          <c:h val="0.547738116068824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1 - Кратковременность реабилитационных процедур, необходимость тратить собственные деньги на постоянную реабилитацию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5875"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0.58394999999999997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A-A34D-82C3-E400E73B25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2 - Поиск рекомендации специалиста, который помог бы с лечением и реабилитацией человека с установленной группой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0.53522000000000003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BA-A34D-82C3-E400E73B25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3 - Действия в случае не выдачи врачом направления на МСЭ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0.39128000000000007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BA-A34D-82C3-E400E73B25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4 - Проблемы с получением группы инвалидности после инсульта (массовая дискусссия)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0.38636000000000009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BA-A34D-82C3-E400E73B25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5 - Снятие пожизненной степени инвалидности, поставленной по психиатрической нозологии-запрос пациентов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0.37311000000000005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BA-A34D-82C3-E400E73B25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6 - Уточнение процедуры сбора документов для комиссии, неочевидность бюрократических процедур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ACBA-A34D-82C3-E400E73B25AA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0.00%</c:formatCode>
                <c:ptCount val="1"/>
                <c:pt idx="0">
                  <c:v>0.35879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BA-A34D-82C3-E400E73B25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7 - Обсуждение непрозрачности процедуры принятия решений в МСЭ, Отсуствие разъяснительной работы со стороны МСЭ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22C-6343-AEE7-907828289CC9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0.00%</c:formatCode>
                <c:ptCount val="1"/>
                <c:pt idx="0">
                  <c:v>0.33660000000000007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BA-A34D-82C3-E400E73B25A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8 - Необходимость увольнения одного из супругов для ухода за инвалидизированным родственником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0.00%</c:formatCode>
                <c:ptCount val="1"/>
                <c:pt idx="0">
                  <c:v>0.31476000000000004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CBA-A34D-82C3-E400E73B25A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9 - Проблемы с поездками в главное бюро МСЭ из удаленных городов, обсуждение необходимых затрат (билеты, гостиница, питание)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0.00%</c:formatCode>
                <c:ptCount val="1"/>
                <c:pt idx="0">
                  <c:v>0.26229999999999998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BA-A34D-82C3-E400E73B25AA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10 - Проблемы адаптации детей с аутизмом в обычных классах, недоступность коррекционных классов и школ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0.00%</c:formatCode>
                <c:ptCount val="1"/>
                <c:pt idx="0">
                  <c:v>0.24069000000000004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BA-A34D-82C3-E400E73B25AA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11 - Невыдача полагающихся льготных материальных объектов (коляски, ходунки, и т.д.)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0.00%</c:formatCode>
                <c:ptCount val="1"/>
                <c:pt idx="0">
                  <c:v>0.23465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CBA-A34D-82C3-E400E73B25AA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12 - Обсуждение реабилитационных методик, которые можно применять самостоятельно, без обращения к ИПР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0.00%</c:formatCode>
                <c:ptCount val="1"/>
                <c:pt idx="0">
                  <c:v>0.22616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CBA-A34D-82C3-E400E73B25AA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13 - Трудность ежегодного выезда в бюро МСЭ у пациентов с инвалидностью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0.00%</c:formatCode>
                <c:ptCount val="1"/>
                <c:pt idx="0">
                  <c:v>0.21887000000000001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CBA-A34D-82C3-E400E73B25AA}"/>
            </c:ext>
          </c:extLst>
        </c:ser>
        <c:dLbls/>
        <c:gapWidth val="219"/>
        <c:overlap val="-27"/>
        <c:axId val="83997440"/>
        <c:axId val="83998976"/>
      </c:barChart>
      <c:catAx>
        <c:axId val="83997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98976"/>
        <c:crosses val="autoZero"/>
        <c:auto val="1"/>
        <c:lblAlgn val="ctr"/>
        <c:lblOffset val="100"/>
      </c:catAx>
      <c:valAx>
        <c:axId val="83998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9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104341144620824"/>
          <c:y val="0"/>
          <c:w val="0.54258348659026578"/>
          <c:h val="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м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9.1692000000000023E-2</c:v>
                </c:pt>
                <c:pt idx="1">
                  <c:v>0.126583</c:v>
                </c:pt>
                <c:pt idx="2">
                  <c:v>0.10274200000000001</c:v>
                </c:pt>
                <c:pt idx="3">
                  <c:v>6.7108000000000001E-2</c:v>
                </c:pt>
                <c:pt idx="4">
                  <c:v>5.2109999999999997E-2</c:v>
                </c:pt>
                <c:pt idx="5">
                  <c:v>3.5980000000000005E-2</c:v>
                </c:pt>
                <c:pt idx="6">
                  <c:v>1.3210000000000001E-2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5A-2240-BB11-10D5C15BA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0.10830099999999998</c:v>
                </c:pt>
                <c:pt idx="1">
                  <c:v>0.13226900000000003</c:v>
                </c:pt>
                <c:pt idx="2">
                  <c:v>0.117259</c:v>
                </c:pt>
                <c:pt idx="3">
                  <c:v>7.1711000000000011E-2</c:v>
                </c:pt>
                <c:pt idx="4">
                  <c:v>4.2279999999999991E-2</c:v>
                </c:pt>
                <c:pt idx="5">
                  <c:v>2.3529999999999995E-2</c:v>
                </c:pt>
                <c:pt idx="6">
                  <c:v>1.5250000000000001E-2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5A-2240-BB11-10D5C15BA6DA}"/>
            </c:ext>
          </c:extLst>
        </c:ser>
        <c:dLbls/>
        <c:gapWidth val="219"/>
        <c:overlap val="-27"/>
        <c:axId val="94450048"/>
        <c:axId val="94451584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Общее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Circe" charset="0"/>
                    <a:ea typeface="Circe" charset="0"/>
                    <a:cs typeface="Circe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до 18</c:v>
                </c:pt>
                <c:pt idx="1">
                  <c:v>18-27</c:v>
                </c:pt>
                <c:pt idx="2">
                  <c:v>28-37</c:v>
                </c:pt>
                <c:pt idx="3">
                  <c:v>38-47</c:v>
                </c:pt>
                <c:pt idx="4">
                  <c:v>48-57</c:v>
                </c:pt>
                <c:pt idx="5">
                  <c:v>58-67</c:v>
                </c:pt>
                <c:pt idx="6">
                  <c:v>67-80+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0.199993</c:v>
                </c:pt>
                <c:pt idx="1">
                  <c:v>0.25885200000000003</c:v>
                </c:pt>
                <c:pt idx="2">
                  <c:v>0.220001</c:v>
                </c:pt>
                <c:pt idx="3">
                  <c:v>0.13881900000000003</c:v>
                </c:pt>
                <c:pt idx="4">
                  <c:v>9.4390000000000016E-2</c:v>
                </c:pt>
                <c:pt idx="5">
                  <c:v>5.9509999999999993E-2</c:v>
                </c:pt>
                <c:pt idx="6">
                  <c:v>2.8459999999999999E-2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D5A-2240-BB11-10D5C15BA6DA}"/>
            </c:ext>
          </c:extLst>
        </c:ser>
        <c:dLbls/>
        <c:marker val="1"/>
        <c:axId val="94450048"/>
        <c:axId val="94451584"/>
      </c:lineChart>
      <c:catAx>
        <c:axId val="94450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Circe" charset="0"/>
                <a:ea typeface="Circe" charset="0"/>
                <a:cs typeface="Circe" charset="0"/>
              </a:defRPr>
            </a:pPr>
            <a:endParaRPr lang="ru-RU"/>
          </a:p>
        </c:txPr>
        <c:crossAx val="94451584"/>
        <c:crosses val="autoZero"/>
        <c:auto val="1"/>
        <c:lblAlgn val="ctr"/>
        <c:lblOffset val="100"/>
      </c:catAx>
      <c:valAx>
        <c:axId val="94451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Circe" charset="0"/>
                <a:ea typeface="Circe" charset="0"/>
                <a:cs typeface="Circe" charset="0"/>
              </a:defRPr>
            </a:pPr>
            <a:endParaRPr lang="ru-RU"/>
          </a:p>
        </c:txPr>
        <c:crossAx val="9445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50000"/>
                </a:schemeClr>
              </a:solidFill>
              <a:latin typeface="Circe" charset="0"/>
              <a:ea typeface="Circe" charset="0"/>
              <a:cs typeface="Circe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irce" charset="0"/>
          <a:ea typeface="Circe" charset="0"/>
          <a:cs typeface="Circe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300417636474695E-2"/>
          <c:y val="0.4127089530475358"/>
          <c:w val="0.3953838167202931"/>
          <c:h val="0.547738116068824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1 - Кратковременность реабилитационных процедур, необходимость тратить собственные деньги на постоянную реабилитацию.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5875"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0.51410999999999996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A-A34D-82C3-E400E73B25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2 - Поиск рекомендации специалиста, который помог бы с лечением и реабилитацией человека с установленной группой.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F9-9D4C-8A78-04BDBBD67999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0.46924000000000005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BA-A34D-82C3-E400E73B25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3 - Действия в случае невыдачи врачом направления на МСЭ.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0.46788000000000007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BA-A34D-82C3-E400E73B25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4 - Обсуждение непрозрачности процедуры принятия решений в МСЭ, Отсуствие разъяснительной работы со стороны МСЭ.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0.4336600000000001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BA-A34D-82C3-E400E73B25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5 - Обсуждение реабилитационных методик, которые можно применять самостоятельно, без обращения к ИПР.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0.38906000000000007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BA-A34D-82C3-E400E73B25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6 - Снятие пожизненной степени инвалидности, поставленной по психиатрической нозологии-запрос пациентов.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ACBA-A34D-82C3-E400E73B25AA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0.00%</c:formatCode>
                <c:ptCount val="1"/>
                <c:pt idx="0">
                  <c:v>0.36585000000000006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BA-A34D-82C3-E400E73B25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7 - Проблемы с поездками в главное бюро МСЭ из удаленных городов, обсуждение необходимых затрат (билеты, гостиница, питание).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22C-6343-AEE7-907828289CC9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0.00%</c:formatCode>
                <c:ptCount val="1"/>
                <c:pt idx="0">
                  <c:v>0.33230000000000015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BA-A34D-82C3-E400E73B25A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8 - Необходимость увольнения одного из супругов для ухода за инвалидизированным родственником.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0.00%</c:formatCode>
                <c:ptCount val="1"/>
                <c:pt idx="0">
                  <c:v>0.27960000000000002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CBA-A34D-82C3-E400E73B25A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9 - Проблемы адаптации детей с аутизмом в обычных классах, недоступность коррекционных классов и школ.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0.00%</c:formatCode>
                <c:ptCount val="1"/>
                <c:pt idx="0">
                  <c:v>0.27827000000000002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BA-A34D-82C3-E400E73B25AA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10 - Невыдача полагающихся льготных материальных объектов (коляски, ходунки, и т.д.).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EF9-9D4C-8A78-04BDBBD67999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0.00%</c:formatCode>
                <c:ptCount val="1"/>
                <c:pt idx="0">
                  <c:v>0.2699200000000001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BA-A34D-82C3-E400E73B25AA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11 - Малый размер выплат (дискуссия в онкологическом сообществе), необходимость работать на фоне лечения.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0.00%</c:formatCode>
                <c:ptCount val="1"/>
                <c:pt idx="0">
                  <c:v>0.23495000000000002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CBA-A34D-82C3-E400E73B25AA}"/>
            </c:ext>
          </c:extLst>
        </c:ser>
        <c:dLbls/>
        <c:gapWidth val="219"/>
        <c:overlap val="-27"/>
        <c:axId val="94682112"/>
        <c:axId val="94692096"/>
      </c:barChart>
      <c:catAx>
        <c:axId val="94682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92096"/>
        <c:crosses val="autoZero"/>
        <c:auto val="1"/>
        <c:lblAlgn val="ctr"/>
        <c:lblOffset val="100"/>
      </c:catAx>
      <c:valAx>
        <c:axId val="94692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8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313986695059344"/>
          <c:y val="0"/>
          <c:w val="0.54258348659026578"/>
          <c:h val="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контента по основным площадкам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03online.com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6.2734710300429194E-2</c:v>
                </c:pt>
                <c:pt idx="1">
                  <c:v>8.8505020159696482E-2</c:v>
                </c:pt>
                <c:pt idx="2">
                  <c:v>7.592878288787891E-2</c:v>
                </c:pt>
                <c:pt idx="4">
                  <c:v>0.22716851334800447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AE-A140-9A56-CB50744F6C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astom.ru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9.3884120171673861E-3</c:v>
                </c:pt>
                <c:pt idx="1">
                  <c:v>5.0992173294331583E-3</c:v>
                </c:pt>
                <c:pt idx="2" formatCode="General">
                  <c:v>0</c:v>
                </c:pt>
                <c:pt idx="4">
                  <c:v>1.4487629346600544E-2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AE-A140-9A56-CB50744F6C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babyblog.ru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2.2230418454935629E-2</c:v>
                </c:pt>
                <c:pt idx="1">
                  <c:v>2.379634753735474E-2</c:v>
                </c:pt>
                <c:pt idx="2">
                  <c:v>2.4142100654630367E-2</c:v>
                </c:pt>
                <c:pt idx="4">
                  <c:v>7.0168866646920722E-2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AE-A140-9A56-CB50744F6C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consmed.ru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>
                  <c:v>6.2198229613733919E-2</c:v>
                </c:pt>
                <c:pt idx="1">
                  <c:v>5.8897936595778327E-2</c:v>
                </c:pt>
                <c:pt idx="2">
                  <c:v>2.0931493140974856E-2</c:v>
                </c:pt>
                <c:pt idx="4">
                  <c:v>0.14202765935048708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E-A140-9A56-CB50744F6CD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detiangeli.ru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Лист1!$F$2:$F$6</c:f>
              <c:numCache>
                <c:formatCode>0.00%</c:formatCode>
                <c:ptCount val="5"/>
                <c:pt idx="0">
                  <c:v>0.31337178111587993</c:v>
                </c:pt>
                <c:pt idx="1">
                  <c:v>0.25330065617835401</c:v>
                </c:pt>
                <c:pt idx="2">
                  <c:v>0.18354667889755244</c:v>
                </c:pt>
                <c:pt idx="4">
                  <c:v>0.75021911619178638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AE-A140-9A56-CB50744F6CD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facebook.com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Лист1!$G$2:$G$6</c:f>
              <c:numCache>
                <c:formatCode>0.00%</c:formatCode>
                <c:ptCount val="5"/>
                <c:pt idx="0" formatCode="General">
                  <c:v>0</c:v>
                </c:pt>
                <c:pt idx="1">
                  <c:v>1.2253933117242467E-2</c:v>
                </c:pt>
                <c:pt idx="2">
                  <c:v>9.2148605262060649E-3</c:v>
                </c:pt>
                <c:pt idx="4">
                  <c:v>2.146879364344853E-2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DAE-A140-9A56-CB50744F6CD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health.mail.ru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Лист1!$H$2:$H$6</c:f>
              <c:numCache>
                <c:formatCode>0.00%</c:formatCode>
                <c:ptCount val="5"/>
                <c:pt idx="0">
                  <c:v>1.2171405579399138E-2</c:v>
                </c:pt>
                <c:pt idx="1">
                  <c:v>1.1344770337576096E-2</c:v>
                </c:pt>
                <c:pt idx="2">
                  <c:v>7.3802276612600602E-3</c:v>
                </c:pt>
                <c:pt idx="4">
                  <c:v>3.0896403578235292E-2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AE-A140-9A56-CB50744F6CD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invalidnost.com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Лист1!$I$2:$I$6</c:f>
              <c:numCache>
                <c:formatCode>0.00%</c:formatCode>
                <c:ptCount val="5"/>
                <c:pt idx="0" formatCode="General">
                  <c:v>0</c:v>
                </c:pt>
                <c:pt idx="1">
                  <c:v>1.3321211162937783E-2</c:v>
                </c:pt>
                <c:pt idx="2">
                  <c:v>9.9653921527748848E-3</c:v>
                </c:pt>
                <c:pt idx="4">
                  <c:v>2.3286603315712664E-2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AE-A140-9A56-CB50744F6CD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invamama-ru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Лист1!$J$2:$J$6</c:f>
              <c:numCache>
                <c:formatCode>0.00%</c:formatCode>
                <c:ptCount val="5"/>
                <c:pt idx="0">
                  <c:v>5.5492221030042942E-2</c:v>
                </c:pt>
                <c:pt idx="1">
                  <c:v>7.1033283263499086E-2</c:v>
                </c:pt>
                <c:pt idx="2">
                  <c:v>4.1779593878997622E-2</c:v>
                </c:pt>
                <c:pt idx="4">
                  <c:v>0.16830509817253966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AE-A140-9A56-CB50744F6CD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medihost.ru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Лист1!$K$2:$K$6</c:f>
              <c:numCache>
                <c:formatCode>0.00%</c:formatCode>
                <c:ptCount val="5"/>
                <c:pt idx="0">
                  <c:v>1.5557939914163092E-2</c:v>
                </c:pt>
                <c:pt idx="1">
                  <c:v>6.6685113447703379E-2</c:v>
                </c:pt>
                <c:pt idx="2">
                  <c:v>3.3982404202977108E-2</c:v>
                </c:pt>
                <c:pt idx="4">
                  <c:v>0.11622545756484358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DAE-A140-9A56-CB50744F6CDD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medkrug.ru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Лист1!$L$2:$L$6</c:f>
              <c:numCache>
                <c:formatCode>General</c:formatCode>
                <c:ptCount val="5"/>
                <c:pt idx="0" formatCode="0.00%">
                  <c:v>3.6715396995708152E-2</c:v>
                </c:pt>
                <c:pt idx="1">
                  <c:v>0</c:v>
                </c:pt>
                <c:pt idx="2">
                  <c:v>0</c:v>
                </c:pt>
                <c:pt idx="4" formatCode="0.00%">
                  <c:v>3.6715396995708152E-2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AE-A140-9A56-CB50744F6CDD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oncobudni.livejournal.com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Лист1!$M$2:$M$6</c:f>
              <c:numCache>
                <c:formatCode>0.00%</c:formatCode>
                <c:ptCount val="5"/>
                <c:pt idx="0">
                  <c:v>8.1813304721030045E-2</c:v>
                </c:pt>
                <c:pt idx="1">
                  <c:v>0.10585817060637205</c:v>
                </c:pt>
                <c:pt idx="2">
                  <c:v>7.6262352499687283E-2</c:v>
                </c:pt>
                <c:pt idx="4">
                  <c:v>0.26393382782708935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DAE-A140-9A56-CB50744F6CDD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oncoforum.ru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Лист1!$N$2:$N$6</c:f>
              <c:numCache>
                <c:formatCode>0.00%</c:formatCode>
                <c:ptCount val="5"/>
                <c:pt idx="0">
                  <c:v>3.4435354077253226E-2</c:v>
                </c:pt>
                <c:pt idx="1">
                  <c:v>2.9290853031860225E-2</c:v>
                </c:pt>
                <c:pt idx="2">
                  <c:v>1.642830338156194E-2</c:v>
                </c:pt>
                <c:pt idx="4">
                  <c:v>8.0154510490675401E-2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DAE-A140-9A56-CB50744F6CDD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rusmedserv.com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Лист1!$O$2:$O$6</c:f>
              <c:numCache>
                <c:formatCode>0.00%</c:formatCode>
                <c:ptCount val="5"/>
                <c:pt idx="0">
                  <c:v>8.0371512875536497E-2</c:v>
                </c:pt>
                <c:pt idx="1">
                  <c:v>8.3129101114712639E-2</c:v>
                </c:pt>
                <c:pt idx="2">
                  <c:v>3.5608556060542883E-2</c:v>
                </c:pt>
                <c:pt idx="4">
                  <c:v>0.19910917005079201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DAE-A140-9A56-CB50744F6CDD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sprosivracha.com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Лист1!$P$2:$P$6</c:f>
              <c:numCache>
                <c:formatCode>0.00%</c:formatCode>
                <c:ptCount val="5"/>
                <c:pt idx="0">
                  <c:v>4.0403701716738211E-2</c:v>
                </c:pt>
                <c:pt idx="1">
                  <c:v>9.4829630800853826E-2</c:v>
                </c:pt>
                <c:pt idx="2">
                  <c:v>0.11624900971521496</c:v>
                </c:pt>
                <c:pt idx="4">
                  <c:v>0.25148234223280702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DAE-A140-9A56-CB50744F6CDD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vk.com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Лист1!$Q$2:$Q$6</c:f>
              <c:numCache>
                <c:formatCode>0.00%</c:formatCode>
                <c:ptCount val="5"/>
                <c:pt idx="0">
                  <c:v>0.15799356223175964</c:v>
                </c:pt>
                <c:pt idx="1">
                  <c:v>6.628982528263104E-2</c:v>
                </c:pt>
                <c:pt idx="2">
                  <c:v>0.31659925780761378</c:v>
                </c:pt>
                <c:pt idx="4">
                  <c:v>0.54088264532200436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DAE-A140-9A56-CB50744F6CDD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nedug.ru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Лист1!$R$2:$R$6</c:f>
              <c:numCache>
                <c:formatCode>0.00%</c:formatCode>
                <c:ptCount val="5"/>
                <c:pt idx="0" formatCode="General">
                  <c:v>0</c:v>
                </c:pt>
                <c:pt idx="1">
                  <c:v>5.3759190449837934E-3</c:v>
                </c:pt>
                <c:pt idx="2" formatCode="General">
                  <c:v>0</c:v>
                </c:pt>
                <c:pt idx="4">
                  <c:v>5.3759190449837934E-3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DAE-A140-9A56-CB50744F6CDD}"/>
            </c:ext>
          </c:extLst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doktor.ru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  <c:pt idx="4">
                  <c:v>Общее</c:v>
                </c:pt>
              </c:strCache>
            </c:strRef>
          </c:cat>
          <c:val>
            <c:numRef>
              <c:f>Лист1!$S$2:$S$6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.00%">
                  <c:v>3.1980986532126929E-2</c:v>
                </c:pt>
                <c:pt idx="4" formatCode="0.00%">
                  <c:v>3.1980986532126929E-2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DAE-A140-9A56-CB50744F6CDD}"/>
            </c:ext>
          </c:extLst>
        </c:ser>
        <c:dLbls/>
        <c:gapWidth val="0"/>
        <c:overlap val="100"/>
        <c:axId val="95247744"/>
        <c:axId val="95270016"/>
      </c:barChart>
      <c:catAx>
        <c:axId val="952477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70016"/>
        <c:crosses val="autoZero"/>
        <c:auto val="1"/>
        <c:lblAlgn val="ctr"/>
        <c:lblOffset val="100"/>
      </c:catAx>
      <c:valAx>
        <c:axId val="95270016"/>
        <c:scaling>
          <c:orientation val="minMax"/>
        </c:scaling>
        <c:axPos val="b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4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Кратковременность реабилитационных процедур, необходимость тратить собственные деньги на постоянную реабилитацию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0.23351000000000002</c:v>
                </c:pt>
                <c:pt idx="1">
                  <c:v>0.58394999999999997</c:v>
                </c:pt>
                <c:pt idx="2">
                  <c:v>0.51410999999999996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19-8142-BC0B-FD8E891A16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Поиск рекомендации специалиста, который помог бы с лечением и реабилитацией человека с установленной группой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0.59330999999999989</c:v>
                </c:pt>
                <c:pt idx="1">
                  <c:v>0.53522000000000003</c:v>
                </c:pt>
                <c:pt idx="2">
                  <c:v>0.46924000000000005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19-8142-BC0B-FD8E891A16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Снятие пожизненной степени инвалидности, поставленной по психиатрической нозологии-запрос пациентов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0.40187000000000006</c:v>
                </c:pt>
                <c:pt idx="1">
                  <c:v>0.37311000000000005</c:v>
                </c:pt>
                <c:pt idx="2">
                  <c:v>0.36585000000000006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19-8142-BC0B-FD8E891A169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Проблемы с поездками в главное бюро МСЭ из удаленных городов, обсуждение необходимых затрат (Билеты, гостиница, питание)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0.3710500000000001</c:v>
                </c:pt>
                <c:pt idx="1">
                  <c:v>0.26229999999999998</c:v>
                </c:pt>
                <c:pt idx="2">
                  <c:v>0.33230000000000015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19-8142-BC0B-FD8E891A169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Необходимость увольнения одного из супругов для ухода за инвалидизированным родственником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0.43815000000000004</c:v>
                </c:pt>
                <c:pt idx="1">
                  <c:v>0.31476000000000004</c:v>
                </c:pt>
                <c:pt idx="2">
                  <c:v>0.27430000000000004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19-8142-BC0B-FD8E891A169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Невыдача полагающихся льготных материальных объектов (коляски, ходунки, и т.д.)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Лист1!$G$2:$G$4</c:f>
              <c:numCache>
                <c:formatCode>0.00%</c:formatCode>
                <c:ptCount val="3"/>
                <c:pt idx="0">
                  <c:v>0</c:v>
                </c:pt>
                <c:pt idx="1">
                  <c:v>0.23465</c:v>
                </c:pt>
                <c:pt idx="2">
                  <c:v>0.2699200000000001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19-8142-BC0B-FD8E891A169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Обсуждение непрозрачности процедуры принятия решений в МСЭ, Отсуствие разъяснительной работы со стороны МСЭ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Лист1!$H$2:$H$4</c:f>
              <c:numCache>
                <c:formatCode>0.00%</c:formatCode>
                <c:ptCount val="3"/>
                <c:pt idx="0">
                  <c:v>0</c:v>
                </c:pt>
                <c:pt idx="1">
                  <c:v>0.33660000000000007</c:v>
                </c:pt>
                <c:pt idx="2">
                  <c:v>0.4336600000000001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F19-8142-BC0B-FD8E891A169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Действия в случае не выдачи врачом направления на МСЭ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Лист1!$I$2:$I$4</c:f>
              <c:numCache>
                <c:formatCode>0.00%</c:formatCode>
                <c:ptCount val="3"/>
                <c:pt idx="0">
                  <c:v>0</c:v>
                </c:pt>
                <c:pt idx="1">
                  <c:v>0.39128000000000007</c:v>
                </c:pt>
                <c:pt idx="2">
                  <c:v>0.46788000000000007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F19-8142-BC0B-FD8E891A169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Обсуждение реабилитационных методик, которые можно применять самостоятельно, без обращения к ИПР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Лист1!$J$2:$J$4</c:f>
              <c:numCache>
                <c:formatCode>0.00%</c:formatCode>
                <c:ptCount val="3"/>
                <c:pt idx="0">
                  <c:v>0</c:v>
                </c:pt>
                <c:pt idx="1">
                  <c:v>0.22616</c:v>
                </c:pt>
                <c:pt idx="2">
                  <c:v>0.38906000000000007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19-8142-BC0B-FD8E891A1690}"/>
            </c:ext>
          </c:extLst>
        </c:ser>
        <c:dLbls/>
        <c:gapWidth val="0"/>
        <c:overlap val="100"/>
        <c:axId val="95469568"/>
        <c:axId val="95471104"/>
      </c:barChart>
      <c:catAx>
        <c:axId val="954695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71104"/>
        <c:crosses val="autoZero"/>
        <c:auto val="1"/>
        <c:lblAlgn val="ctr"/>
        <c:lblOffset val="100"/>
      </c:catAx>
      <c:valAx>
        <c:axId val="95471104"/>
        <c:scaling>
          <c:orientation val="minMax"/>
        </c:scaling>
        <c:axPos val="b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6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1051063929508824"/>
          <c:w val="0.95157257861635214"/>
          <c:h val="0.57698936070491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Кратковременность реабилитационных процедур, необходимость тратить собственные деньги на постоянную реабилитацию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0.23351000000000002</c:v>
                </c:pt>
                <c:pt idx="1">
                  <c:v>0.58394999999999997</c:v>
                </c:pt>
                <c:pt idx="2">
                  <c:v>0.51410999999999996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FA-2449-938C-727F9E6ABC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Поиск рекомендации специалиста, который помог бы с лечением и реабилитацией человека с установленной группой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0.59330999999999989</c:v>
                </c:pt>
                <c:pt idx="1">
                  <c:v>0.53522000000000003</c:v>
                </c:pt>
                <c:pt idx="2">
                  <c:v>0.46924000000000005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FA-2449-938C-727F9E6ABC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Снятие пожизненной степени инвалидности, поставленной по психиатрической нозологии-запрос пациентов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0.40187000000000006</c:v>
                </c:pt>
                <c:pt idx="1">
                  <c:v>0.37311000000000005</c:v>
                </c:pt>
                <c:pt idx="2">
                  <c:v>0.36585000000000006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FA-2449-938C-727F9E6ABC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Проблемы с поездками в главное бюро МСЭ из удаленных городов, обсуждение необходимых затрат (Билеты, гостиница, питание)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0.3710500000000001</c:v>
                </c:pt>
                <c:pt idx="1">
                  <c:v>0.26229999999999998</c:v>
                </c:pt>
                <c:pt idx="2">
                  <c:v>0.33230000000000015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FA-2449-938C-727F9E6ABC3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Необходимость увольнения одного из супругов для ухода за инвалидизированным родственником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0.43815000000000004</c:v>
                </c:pt>
                <c:pt idx="1">
                  <c:v>0.31476000000000004</c:v>
                </c:pt>
                <c:pt idx="2">
                  <c:v>0.27430000000000004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FA-2449-938C-727F9E6ABC3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Невыдача полагающихся льготных материальных объектов (коляски, ходунки, и т.д.)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Лист1!$G$2:$G$4</c:f>
              <c:numCache>
                <c:formatCode>0.00%</c:formatCode>
                <c:ptCount val="3"/>
                <c:pt idx="0">
                  <c:v>0</c:v>
                </c:pt>
                <c:pt idx="1">
                  <c:v>0.23465</c:v>
                </c:pt>
                <c:pt idx="2">
                  <c:v>0.2699200000000001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FA-2449-938C-727F9E6ABC3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Обсуждение непрозрачности процедуры принятия решений в МСЭ, Отсуствие разъяснительной работы со стороны МСЭ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Лист1!$H$2:$H$4</c:f>
              <c:numCache>
                <c:formatCode>0.00%</c:formatCode>
                <c:ptCount val="3"/>
                <c:pt idx="0">
                  <c:v>0</c:v>
                </c:pt>
                <c:pt idx="1">
                  <c:v>0.33660000000000007</c:v>
                </c:pt>
                <c:pt idx="2">
                  <c:v>0.4336600000000001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2FA-2449-938C-727F9E6ABC3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Действия в случае не выдачи врачом направления на МСЭ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Лист1!$I$2:$I$4</c:f>
              <c:numCache>
                <c:formatCode>0.00%</c:formatCode>
                <c:ptCount val="3"/>
                <c:pt idx="0">
                  <c:v>0</c:v>
                </c:pt>
                <c:pt idx="1">
                  <c:v>0.39128000000000007</c:v>
                </c:pt>
                <c:pt idx="2">
                  <c:v>0.46788000000000007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2FA-2449-938C-727F9E6ABC3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Обсуждение реабилитационных методик, которые можно применять самостоятельно, без обращения к ИПР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2019-03.2020</c:v>
                </c:pt>
              </c:strCache>
            </c:strRef>
          </c:cat>
          <c:val>
            <c:numRef>
              <c:f>Лист1!$J$2:$J$4</c:f>
              <c:numCache>
                <c:formatCode>0.00%</c:formatCode>
                <c:ptCount val="3"/>
                <c:pt idx="0">
                  <c:v>0</c:v>
                </c:pt>
                <c:pt idx="1">
                  <c:v>0.22616</c:v>
                </c:pt>
                <c:pt idx="2">
                  <c:v>0.38906000000000007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FA-2449-938C-727F9E6ABC39}"/>
            </c:ext>
          </c:extLst>
        </c:ser>
        <c:dLbls/>
        <c:gapWidth val="0"/>
        <c:overlap val="100"/>
        <c:axId val="95685632"/>
        <c:axId val="95695616"/>
      </c:barChart>
      <c:catAx>
        <c:axId val="956856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695616"/>
        <c:crosses val="autoZero"/>
        <c:auto val="1"/>
        <c:lblAlgn val="ctr"/>
        <c:lblOffset val="100"/>
      </c:catAx>
      <c:valAx>
        <c:axId val="95695616"/>
        <c:scaling>
          <c:orientation val="minMax"/>
        </c:scaling>
        <c:axPos val="b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1051063929508824"/>
          <c:w val="0.95157257861635214"/>
          <c:h val="0.57698936070491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A3B4-EC10-5F4C-86F8-6C9E6672857F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0DD5-0B68-DD4E-B2D5-64D2E1534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2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E0DD5-0B68-DD4E-B2D5-64D2E15340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38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E0DD5-0B68-DD4E-B2D5-64D2E15340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67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E0DD5-0B68-DD4E-B2D5-64D2E15340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64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E0DD5-0B68-DD4E-B2D5-64D2E15340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53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7" name="bk object 17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61878" y="2432556"/>
            <a:ext cx="3668244" cy="96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85" b="1" i="0">
                <a:solidFill>
                  <a:srgbClr val="00FF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2702" y="2039266"/>
            <a:ext cx="1866594" cy="461986"/>
          </a:xfrm>
        </p:spPr>
        <p:txBody>
          <a:bodyPr lIns="0" tIns="0" rIns="0" bIns="0"/>
          <a:lstStyle>
            <a:lvl1pPr>
              <a:defRPr sz="3002" b="1" i="0">
                <a:solidFill>
                  <a:srgbClr val="00B3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2702" y="2039266"/>
            <a:ext cx="1866594" cy="461986"/>
          </a:xfrm>
        </p:spPr>
        <p:txBody>
          <a:bodyPr lIns="0" tIns="0" rIns="0" bIns="0"/>
          <a:lstStyle>
            <a:lvl1pPr>
              <a:defRPr sz="3002" b="1" i="0">
                <a:solidFill>
                  <a:srgbClr val="00B3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2702" y="2039266"/>
            <a:ext cx="1866594" cy="461986"/>
          </a:xfrm>
        </p:spPr>
        <p:txBody>
          <a:bodyPr lIns="0" tIns="0" rIns="0" bIns="0"/>
          <a:lstStyle>
            <a:lvl1pPr>
              <a:defRPr sz="3002" b="1" i="0">
                <a:solidFill>
                  <a:srgbClr val="00B3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2702" y="2039266"/>
            <a:ext cx="186659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0B3A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3454B74-0166-3843-9C52-D78DC037C925}"/>
              </a:ext>
            </a:extLst>
          </p:cNvPr>
          <p:cNvSpPr/>
          <p:nvPr/>
        </p:nvSpPr>
        <p:spPr>
          <a:xfrm>
            <a:off x="952500" y="952887"/>
            <a:ext cx="99822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Исследование восприятия пациентами тем, связанных с деятельностью системы</a:t>
            </a:r>
          </a:p>
          <a:p>
            <a:pPr>
              <a:spcAft>
                <a:spcPts val="1000"/>
              </a:spcAft>
              <a:defRPr sz="1800"/>
            </a:pP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Медико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– социальной экспертизы,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15400" y="5658175"/>
            <a:ext cx="2895600" cy="6917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0D770AE-91CF-FC41-A2C7-8465B9E427FE}"/>
              </a:ext>
            </a:extLst>
          </p:cNvPr>
          <p:cNvSpPr/>
          <p:nvPr/>
        </p:nvSpPr>
        <p:spPr>
          <a:xfrm>
            <a:off x="952500" y="2666830"/>
            <a:ext cx="796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на основании анализа публичных сообщений пациентов и их близких в интернете.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9112A95-4387-DA47-ACB7-AF73C29F4661}"/>
              </a:ext>
            </a:extLst>
          </p:cNvPr>
          <p:cNvCxnSpPr/>
          <p:nvPr/>
        </p:nvCxnSpPr>
        <p:spPr>
          <a:xfrm>
            <a:off x="838200" y="2650788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2682727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xmlns="" id="{421350F9-63DF-D543-A589-03852111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" y="117736"/>
            <a:ext cx="8451301" cy="397115"/>
          </a:xfrm>
        </p:spPr>
        <p:txBody>
          <a:bodyPr>
            <a:noAutofit/>
          </a:bodyPr>
          <a:lstStyle/>
          <a:p>
            <a:pPr defTabSz="91440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201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9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год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наиболее обсуждаемые темы.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375599C-D2DE-4842-A1D8-74E226F29FBE}"/>
              </a:ext>
            </a:extLst>
          </p:cNvPr>
          <p:cNvSpPr txBox="1">
            <a:spLocks/>
          </p:cNvSpPr>
          <p:nvPr/>
        </p:nvSpPr>
        <p:spPr>
          <a:xfrm>
            <a:off x="226584" y="559866"/>
            <a:ext cx="5936701" cy="2869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EF71C52F-B7AE-C945-85DD-73063C219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5375000"/>
              </p:ext>
            </p:extLst>
          </p:nvPr>
        </p:nvGraphicFramePr>
        <p:xfrm>
          <a:off x="38100" y="26739"/>
          <a:ext cx="12115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8F41791-6826-CF45-A5FB-3D1CFE33F330}"/>
              </a:ext>
            </a:extLst>
          </p:cNvPr>
          <p:cNvSpPr/>
          <p:nvPr/>
        </p:nvSpPr>
        <p:spPr>
          <a:xfrm>
            <a:off x="89703" y="514851"/>
            <a:ext cx="532049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На слайде приведены ТОП-11 значимых тем, обсуждаемых пациентами в контексте МСЭ, семантически близкие категории объединены цветами:</a:t>
            </a:r>
          </a:p>
          <a:p>
            <a:pPr>
              <a:lnSpc>
                <a:spcPct val="200000"/>
              </a:lnSpc>
            </a:pP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	Недостаток информации насчет конкретных процедур, связанных с МСЭ.</a:t>
            </a:r>
          </a:p>
          <a:p>
            <a:pPr>
              <a:lnSpc>
                <a:spcPct val="200000"/>
              </a:lnSpc>
            </a:pP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	Финансовое бремя инвалидов и их близких.</a:t>
            </a:r>
          </a:p>
          <a:p>
            <a:pPr>
              <a:lnSpc>
                <a:spcPct val="200000"/>
              </a:lnSpc>
            </a:pP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	Территориальные проблемы (в </a:t>
            </a:r>
            <a:r>
              <a:rPr lang="ru-RU" sz="12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т.ч</a:t>
            </a: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. с перемещением).</a:t>
            </a:r>
          </a:p>
          <a:p>
            <a:pPr>
              <a:lnSpc>
                <a:spcPct val="200000"/>
              </a:lnSpc>
            </a:pP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	Проблемы в отдельных нозологиях.</a:t>
            </a:r>
          </a:p>
          <a:p>
            <a:pPr>
              <a:lnSpc>
                <a:spcPct val="150000"/>
              </a:lnSpc>
            </a:pP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	</a:t>
            </a:r>
          </a:p>
          <a:p>
            <a:endParaRPr lang="ru-RU" sz="12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BFBBE0-0CF6-7A4A-A7CC-C6AD1C492315}"/>
              </a:ext>
            </a:extLst>
          </p:cNvPr>
          <p:cNvSpPr/>
          <p:nvPr/>
        </p:nvSpPr>
        <p:spPr>
          <a:xfrm>
            <a:off x="159299" y="2191251"/>
            <a:ext cx="526501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0A710F0-8E8B-FC45-8A91-32462D994824}"/>
              </a:ext>
            </a:extLst>
          </p:cNvPr>
          <p:cNvSpPr/>
          <p:nvPr/>
        </p:nvSpPr>
        <p:spPr>
          <a:xfrm>
            <a:off x="159298" y="2554607"/>
            <a:ext cx="526501" cy="76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D15CA2-1019-084E-B86D-DC76283A6B0A}"/>
              </a:ext>
            </a:extLst>
          </p:cNvPr>
          <p:cNvSpPr/>
          <p:nvPr/>
        </p:nvSpPr>
        <p:spPr>
          <a:xfrm>
            <a:off x="159298" y="1827895"/>
            <a:ext cx="526501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95E056A-F322-E94E-A7AB-9CC9A4A640A8}"/>
              </a:ext>
            </a:extLst>
          </p:cNvPr>
          <p:cNvSpPr/>
          <p:nvPr/>
        </p:nvSpPr>
        <p:spPr>
          <a:xfrm>
            <a:off x="159298" y="1089163"/>
            <a:ext cx="526501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D0B2C7A-5D6F-0B4A-899E-B80BA3274A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6560970"/>
            <a:ext cx="152400" cy="17929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70BFEA0-E93B-434E-9B7C-9956276B8999}"/>
              </a:ext>
            </a:extLst>
          </p:cNvPr>
          <p:cNvGrpSpPr/>
          <p:nvPr/>
        </p:nvGrpSpPr>
        <p:grpSpPr>
          <a:xfrm>
            <a:off x="1158234" y="2819400"/>
            <a:ext cx="4158651" cy="2382285"/>
            <a:chOff x="1158234" y="2935533"/>
            <a:chExt cx="4158651" cy="2382285"/>
          </a:xfrm>
        </p:grpSpPr>
        <p:sp>
          <p:nvSpPr>
            <p:cNvPr id="20" name="Стрелка вверх 19">
              <a:extLst>
                <a:ext uri="{FF2B5EF4-FFF2-40B4-BE49-F238E27FC236}">
                  <a16:creationId xmlns:a16="http://schemas.microsoft.com/office/drawing/2014/main" xmlns="" id="{395F236D-1C21-224A-8476-356DB59EE7F7}"/>
                </a:ext>
              </a:extLst>
            </p:cNvPr>
            <p:cNvSpPr/>
            <p:nvPr/>
          </p:nvSpPr>
          <p:spPr>
            <a:xfrm>
              <a:off x="2020107" y="3441416"/>
              <a:ext cx="181266" cy="32908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C0F09C-1580-CD41-B97F-BEE759A3798A}"/>
                </a:ext>
              </a:extLst>
            </p:cNvPr>
            <p:cNvSpPr txBox="1"/>
            <p:nvPr/>
          </p:nvSpPr>
          <p:spPr>
            <a:xfrm>
              <a:off x="1884891" y="3229079"/>
              <a:ext cx="578626" cy="2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+5%</a:t>
              </a:r>
            </a:p>
          </p:txBody>
        </p:sp>
        <p:sp>
          <p:nvSpPr>
            <p:cNvPr id="32" name="Стрелка вниз 31">
              <a:extLst>
                <a:ext uri="{FF2B5EF4-FFF2-40B4-BE49-F238E27FC236}">
                  <a16:creationId xmlns:a16="http://schemas.microsoft.com/office/drawing/2014/main" xmlns="" id="{A1F1FA4F-BA7A-854E-93F7-710EE9AF6AC0}"/>
                </a:ext>
              </a:extLst>
            </p:cNvPr>
            <p:cNvSpPr/>
            <p:nvPr/>
          </p:nvSpPr>
          <p:spPr>
            <a:xfrm>
              <a:off x="1266534" y="3148376"/>
              <a:ext cx="181266" cy="33176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33C0FAC-9D0B-0F40-A11A-EABE2C3F0C78}"/>
                </a:ext>
              </a:extLst>
            </p:cNvPr>
            <p:cNvSpPr txBox="1"/>
            <p:nvPr/>
          </p:nvSpPr>
          <p:spPr>
            <a:xfrm>
              <a:off x="1158234" y="2935533"/>
              <a:ext cx="397866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-7%</a:t>
              </a:r>
            </a:p>
          </p:txBody>
        </p:sp>
        <p:sp>
          <p:nvSpPr>
            <p:cNvPr id="34" name="Стрелка вниз 33">
              <a:extLst>
                <a:ext uri="{FF2B5EF4-FFF2-40B4-BE49-F238E27FC236}">
                  <a16:creationId xmlns:a16="http://schemas.microsoft.com/office/drawing/2014/main" xmlns="" id="{05C112DB-DACA-6247-9D71-8E7CC2608312}"/>
                </a:ext>
              </a:extLst>
            </p:cNvPr>
            <p:cNvSpPr/>
            <p:nvPr/>
          </p:nvSpPr>
          <p:spPr>
            <a:xfrm>
              <a:off x="1643076" y="3417614"/>
              <a:ext cx="181266" cy="33176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09F1A4F-A125-134B-A154-E937B316EEE9}"/>
                </a:ext>
              </a:extLst>
            </p:cNvPr>
            <p:cNvSpPr txBox="1"/>
            <p:nvPr/>
          </p:nvSpPr>
          <p:spPr>
            <a:xfrm>
              <a:off x="1534776" y="3204771"/>
              <a:ext cx="397866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-6%</a:t>
              </a:r>
            </a:p>
          </p:txBody>
        </p:sp>
        <p:sp>
          <p:nvSpPr>
            <p:cNvPr id="36" name="Стрелка вверх 35">
              <a:extLst>
                <a:ext uri="{FF2B5EF4-FFF2-40B4-BE49-F238E27FC236}">
                  <a16:creationId xmlns:a16="http://schemas.microsoft.com/office/drawing/2014/main" xmlns="" id="{9A1E9BEE-2B8A-B647-A3C8-0B0C2A25C914}"/>
                </a:ext>
              </a:extLst>
            </p:cNvPr>
            <p:cNvSpPr/>
            <p:nvPr/>
          </p:nvSpPr>
          <p:spPr>
            <a:xfrm>
              <a:off x="2396885" y="3653753"/>
              <a:ext cx="181266" cy="32908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F3EA207-F4F5-3241-B6E0-3290FA4F7B03}"/>
                </a:ext>
              </a:extLst>
            </p:cNvPr>
            <p:cNvSpPr txBox="1"/>
            <p:nvPr/>
          </p:nvSpPr>
          <p:spPr>
            <a:xfrm>
              <a:off x="2280003" y="3460122"/>
              <a:ext cx="578626" cy="2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+9%</a:t>
              </a:r>
            </a:p>
          </p:txBody>
        </p:sp>
        <p:sp>
          <p:nvSpPr>
            <p:cNvPr id="38" name="Стрелка вверх 37">
              <a:extLst>
                <a:ext uri="{FF2B5EF4-FFF2-40B4-BE49-F238E27FC236}">
                  <a16:creationId xmlns:a16="http://schemas.microsoft.com/office/drawing/2014/main" xmlns="" id="{362BA690-2340-A344-BEE9-0CB582C54C93}"/>
                </a:ext>
              </a:extLst>
            </p:cNvPr>
            <p:cNvSpPr/>
            <p:nvPr/>
          </p:nvSpPr>
          <p:spPr>
            <a:xfrm>
              <a:off x="2771623" y="3941401"/>
              <a:ext cx="181266" cy="32908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4ECB50C-8E53-BE4A-935D-9B101250E3D1}"/>
                </a:ext>
              </a:extLst>
            </p:cNvPr>
            <p:cNvSpPr txBox="1"/>
            <p:nvPr/>
          </p:nvSpPr>
          <p:spPr>
            <a:xfrm>
              <a:off x="2618824" y="3745634"/>
              <a:ext cx="578626" cy="2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+16%</a:t>
              </a:r>
            </a:p>
          </p:txBody>
        </p:sp>
        <p:sp>
          <p:nvSpPr>
            <p:cNvPr id="41" name="Стрелка вверх 40">
              <a:extLst>
                <a:ext uri="{FF2B5EF4-FFF2-40B4-BE49-F238E27FC236}">
                  <a16:creationId xmlns:a16="http://schemas.microsoft.com/office/drawing/2014/main" xmlns="" id="{808EED2B-5D9A-2445-A2BA-4E1134621071}"/>
                </a:ext>
              </a:extLst>
            </p:cNvPr>
            <p:cNvSpPr/>
            <p:nvPr/>
          </p:nvSpPr>
          <p:spPr>
            <a:xfrm>
              <a:off x="3543165" y="4283790"/>
              <a:ext cx="181266" cy="32908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1BB7980-7F5B-4B4A-B5B3-B2A737086AA3}"/>
                </a:ext>
              </a:extLst>
            </p:cNvPr>
            <p:cNvSpPr txBox="1"/>
            <p:nvPr/>
          </p:nvSpPr>
          <p:spPr>
            <a:xfrm>
              <a:off x="3407949" y="4071453"/>
              <a:ext cx="578626" cy="2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+7%</a:t>
              </a:r>
            </a:p>
          </p:txBody>
        </p:sp>
        <p:sp>
          <p:nvSpPr>
            <p:cNvPr id="44" name="Стрелка вниз 43">
              <a:extLst>
                <a:ext uri="{FF2B5EF4-FFF2-40B4-BE49-F238E27FC236}">
                  <a16:creationId xmlns:a16="http://schemas.microsoft.com/office/drawing/2014/main" xmlns="" id="{B3F89DBC-8261-8742-ABCE-AF5C6642DBC1}"/>
                </a:ext>
              </a:extLst>
            </p:cNvPr>
            <p:cNvSpPr/>
            <p:nvPr/>
          </p:nvSpPr>
          <p:spPr>
            <a:xfrm>
              <a:off x="3937891" y="4624144"/>
              <a:ext cx="181266" cy="33176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ED73D04-6CDB-A94C-B00F-E313B1DDB8AA}"/>
                </a:ext>
              </a:extLst>
            </p:cNvPr>
            <p:cNvSpPr txBox="1"/>
            <p:nvPr/>
          </p:nvSpPr>
          <p:spPr>
            <a:xfrm>
              <a:off x="3810000" y="4411301"/>
              <a:ext cx="503664" cy="2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-3.5%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1194322-445A-5C48-BFE0-5DA2DBE4C6EE}"/>
                </a:ext>
              </a:extLst>
            </p:cNvPr>
            <p:cNvSpPr txBox="1"/>
            <p:nvPr/>
          </p:nvSpPr>
          <p:spPr>
            <a:xfrm rot="16200000">
              <a:off x="4914018" y="4914951"/>
              <a:ext cx="545342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Новая</a:t>
              </a:r>
            </a:p>
          </p:txBody>
        </p:sp>
        <p:sp>
          <p:nvSpPr>
            <p:cNvPr id="49" name="Стрелка вверх 48">
              <a:extLst>
                <a:ext uri="{FF2B5EF4-FFF2-40B4-BE49-F238E27FC236}">
                  <a16:creationId xmlns:a16="http://schemas.microsoft.com/office/drawing/2014/main" xmlns="" id="{BC437D56-A751-8A4F-8DD5-F51644FFC649}"/>
                </a:ext>
              </a:extLst>
            </p:cNvPr>
            <p:cNvSpPr/>
            <p:nvPr/>
          </p:nvSpPr>
          <p:spPr>
            <a:xfrm>
              <a:off x="4707662" y="4680573"/>
              <a:ext cx="181266" cy="32908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2F8BEB6-B889-4341-87AF-5F217E928E66}"/>
                </a:ext>
              </a:extLst>
            </p:cNvPr>
            <p:cNvSpPr txBox="1"/>
            <p:nvPr/>
          </p:nvSpPr>
          <p:spPr>
            <a:xfrm>
              <a:off x="4572446" y="4468236"/>
              <a:ext cx="578626" cy="2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+3%</a:t>
              </a:r>
            </a:p>
          </p:txBody>
        </p:sp>
        <p:sp>
          <p:nvSpPr>
            <p:cNvPr id="51" name="Стрелка вверх 50">
              <a:extLst>
                <a:ext uri="{FF2B5EF4-FFF2-40B4-BE49-F238E27FC236}">
                  <a16:creationId xmlns:a16="http://schemas.microsoft.com/office/drawing/2014/main" xmlns="" id="{4DE0EA31-6B95-B54C-8F3B-E9BB53CAFB5C}"/>
                </a:ext>
              </a:extLst>
            </p:cNvPr>
            <p:cNvSpPr/>
            <p:nvPr/>
          </p:nvSpPr>
          <p:spPr>
            <a:xfrm>
              <a:off x="4327132" y="4632518"/>
              <a:ext cx="181266" cy="32908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B6E65AE-5EE6-914D-9E31-632730E606F4}"/>
                </a:ext>
              </a:extLst>
            </p:cNvPr>
            <p:cNvSpPr txBox="1"/>
            <p:nvPr/>
          </p:nvSpPr>
          <p:spPr>
            <a:xfrm>
              <a:off x="4191916" y="4420181"/>
              <a:ext cx="578626" cy="26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+4%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323C401-FB06-1841-BE83-7A3F4F3C0F30}"/>
                </a:ext>
              </a:extLst>
            </p:cNvPr>
            <p:cNvSpPr txBox="1"/>
            <p:nvPr/>
          </p:nvSpPr>
          <p:spPr>
            <a:xfrm>
              <a:off x="3068463" y="4207844"/>
              <a:ext cx="425116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±1</a:t>
              </a:r>
              <a:r>
                <a:rPr lang="ru-RU" dirty="0"/>
                <a:t>%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D834821-00EE-3D4F-AF8A-7E1802AAE544}"/>
              </a:ext>
            </a:extLst>
          </p:cNvPr>
          <p:cNvSpPr txBox="1"/>
          <p:nvPr/>
        </p:nvSpPr>
        <p:spPr>
          <a:xfrm>
            <a:off x="1219084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0A78C60-1BB1-F545-B6BB-AB173D3A8AEF}"/>
              </a:ext>
            </a:extLst>
          </p:cNvPr>
          <p:cNvSpPr txBox="1"/>
          <p:nvPr/>
        </p:nvSpPr>
        <p:spPr>
          <a:xfrm>
            <a:off x="1600260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E58A78-800C-7C49-AEDF-1151E44E16AC}"/>
              </a:ext>
            </a:extLst>
          </p:cNvPr>
          <p:cNvSpPr txBox="1"/>
          <p:nvPr/>
        </p:nvSpPr>
        <p:spPr>
          <a:xfrm>
            <a:off x="1978674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364F5D-6B9D-8141-A82B-94C50A4EB97E}"/>
              </a:ext>
            </a:extLst>
          </p:cNvPr>
          <p:cNvSpPr txBox="1"/>
          <p:nvPr/>
        </p:nvSpPr>
        <p:spPr>
          <a:xfrm>
            <a:off x="2368625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03C48FC-799C-AA40-840D-A8C265221BDA}"/>
              </a:ext>
            </a:extLst>
          </p:cNvPr>
          <p:cNvSpPr txBox="1"/>
          <p:nvPr/>
        </p:nvSpPr>
        <p:spPr>
          <a:xfrm>
            <a:off x="2760102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FAECA45-8450-3241-ABAC-1BBA1E8EAD9B}"/>
              </a:ext>
            </a:extLst>
          </p:cNvPr>
          <p:cNvSpPr txBox="1"/>
          <p:nvPr/>
        </p:nvSpPr>
        <p:spPr>
          <a:xfrm>
            <a:off x="3141278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B920CC6-A9F2-A646-A47C-047D588D50FB}"/>
              </a:ext>
            </a:extLst>
          </p:cNvPr>
          <p:cNvSpPr txBox="1"/>
          <p:nvPr/>
        </p:nvSpPr>
        <p:spPr>
          <a:xfrm>
            <a:off x="3510857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851634B-A962-5241-A885-E11B8CF3C07D}"/>
              </a:ext>
            </a:extLst>
          </p:cNvPr>
          <p:cNvSpPr txBox="1"/>
          <p:nvPr/>
        </p:nvSpPr>
        <p:spPr>
          <a:xfrm>
            <a:off x="3907240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5FE175D-7262-D345-A803-45FCC9CDCFA1}"/>
              </a:ext>
            </a:extLst>
          </p:cNvPr>
          <p:cNvSpPr txBox="1"/>
          <p:nvPr/>
        </p:nvSpPr>
        <p:spPr>
          <a:xfrm>
            <a:off x="4287799" y="6596129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7730FA5-7B04-544B-95AD-D8450910C471}"/>
              </a:ext>
            </a:extLst>
          </p:cNvPr>
          <p:cNvSpPr txBox="1"/>
          <p:nvPr/>
        </p:nvSpPr>
        <p:spPr>
          <a:xfrm>
            <a:off x="4649585" y="6596129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184E59E-8239-5146-BDCC-E64CAF25C060}"/>
              </a:ext>
            </a:extLst>
          </p:cNvPr>
          <p:cNvSpPr txBox="1"/>
          <p:nvPr/>
        </p:nvSpPr>
        <p:spPr>
          <a:xfrm>
            <a:off x="5023824" y="6596129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251654135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xmlns="" id="{77146D98-0438-4543-91C5-623FEA7B457D}"/>
              </a:ext>
            </a:extLst>
          </p:cNvPr>
          <p:cNvSpPr txBox="1">
            <a:spLocks/>
          </p:cNvSpPr>
          <p:nvPr/>
        </p:nvSpPr>
        <p:spPr>
          <a:xfrm>
            <a:off x="122154" y="187283"/>
            <a:ext cx="9901155" cy="426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fontAlgn="base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2019г. - 03.2020, динамика и выводы, относительно 2018г. 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E07CB75-704D-C54F-837B-406E132F4400}"/>
              </a:ext>
            </a:extLst>
          </p:cNvPr>
          <p:cNvSpPr txBox="1">
            <a:spLocks/>
          </p:cNvSpPr>
          <p:nvPr/>
        </p:nvSpPr>
        <p:spPr>
          <a:xfrm>
            <a:off x="155801" y="621722"/>
            <a:ext cx="11658599" cy="5614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Несмотря на незначительную динамику в наборе интернет площадках, концентрирующих общение на темы, </a:t>
            </a: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связанные с МСЭ, топ наиболее обсуждаемых тем сохраняет свою структуру: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1- Кратковременность реабилитационных процедур, необходимость тратить собственные деньги на постоянную реабилитацию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2- Поиск рекомендации специалиста, который помог бы с лечением и реабилитацией человека с установленной группой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3- Действия в случае не выдачи врачом направления на МСЭ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endParaRPr lang="ru-RU" sz="14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Стабильный запрос пациентов – снятие инвалидности, поставленной на основании психиатрического диагноза</a:t>
            </a:r>
          </a:p>
          <a:p>
            <a:pPr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В топе наиболее обсуждаемых тем появилась новая, а так же конкретизировалась одна из старых, в связи с онкологическим показанием: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ТОП-9: Проблемы адаптации детей с аутизмом в обычных классах, недоступность коррекционных классов и школ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ТОП-11: Малый размер выплат (дискуссия в онкологическом сообществе), необходимость работать на фоне лечения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В отличие от 2018 года, когда старые темы частично замещались новыми, период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2019г. - 03.2020 темы предыдущих годов оставались актуальными, формируя информационный фон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+5% Действия в случае не выдачи врачом направления на МСЭ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+9% Обсуждение непрозрачности процедуры принятия решений в МСЭ, отсутствия разъяснительной работы со стороны МСЭ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+16% Обсуждение реабилитационных методик, которые можно применять самостоятельно, без обращения к ИПР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+7% Проблемы с поездками в главное бюро МСЭ из удаленных городов, обсуждение необходимых затрат (Билеты, гостиница, питание)</a:t>
            </a:r>
          </a:p>
          <a:p>
            <a:pPr marL="0" lvl="1"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Полностью исчезла из топа обсуждаемых тема Уточнения процедуры сбора документов для комиссии, неочевидности бюрократических процедур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endParaRPr lang="ru-RU" sz="14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</p:txBody>
      </p:sp>
      <p:pic>
        <p:nvPicPr>
          <p:cNvPr id="11" name="Рисунок 15">
            <a:extLst>
              <a:ext uri="{FF2B5EF4-FFF2-40B4-BE49-F238E27FC236}">
                <a16:creationId xmlns:a16="http://schemas.microsoft.com/office/drawing/2014/main" xmlns="" id="{DAD23D29-6679-9340-A276-063B5F173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03517" y="0"/>
            <a:ext cx="2165985" cy="5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25620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84341" y="13436"/>
            <a:ext cx="1970595" cy="470791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xmlns="" id="{77146D98-0438-4543-91C5-623FEA7B457D}"/>
              </a:ext>
            </a:extLst>
          </p:cNvPr>
          <p:cNvSpPr txBox="1">
            <a:spLocks/>
          </p:cNvSpPr>
          <p:nvPr/>
        </p:nvSpPr>
        <p:spPr>
          <a:xfrm>
            <a:off x="122154" y="187283"/>
            <a:ext cx="9901155" cy="426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fontAlgn="base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Резюме: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EDBF77E8-3634-474F-9B88-0A87A4B4A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25750088"/>
              </p:ext>
            </p:extLst>
          </p:nvPr>
        </p:nvGraphicFramePr>
        <p:xfrm>
          <a:off x="198094" y="2286000"/>
          <a:ext cx="10971545" cy="448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85466ED-39B5-D542-8813-0CC801887DB1}"/>
              </a:ext>
            </a:extLst>
          </p:cNvPr>
          <p:cNvSpPr txBox="1">
            <a:spLocks/>
          </p:cNvSpPr>
          <p:nvPr/>
        </p:nvSpPr>
        <p:spPr>
          <a:xfrm>
            <a:off x="198095" y="484227"/>
            <a:ext cx="11658599" cy="5614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Диаграмма распределения контента по основным площадкам иллюстрирует возрастающую роль </a:t>
            </a:r>
            <a:r>
              <a:rPr lang="en" sz="16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vk.com</a:t>
            </a:r>
            <a:endParaRPr lang="en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в консолидации пациентского общения на тему МСЭ, на фоне снижения как объема общения на тему МСЭ в целом, так и числа ключевых вопросов, волнующих пациентов (15-14-11 топ-тем по 3 годам, соответственно).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Средневзвешенный возраст авторов сообщений за исследуемый период сместился в меньшую сторону для обоих полов: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На 2017 г.  Женщины  34.5 года, Мужчины - 37 лет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На 2020 г. Женщины - 28 лет, Мужчины - 29 лет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30308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xmlns="" id="{77146D98-0438-4543-91C5-623FEA7B457D}"/>
              </a:ext>
            </a:extLst>
          </p:cNvPr>
          <p:cNvSpPr txBox="1">
            <a:spLocks/>
          </p:cNvSpPr>
          <p:nvPr/>
        </p:nvSpPr>
        <p:spPr>
          <a:xfrm>
            <a:off x="108913" y="130668"/>
            <a:ext cx="9901155" cy="426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fontAlgn="base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Резюме: Информационные болевые точки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85466ED-39B5-D542-8813-0CC801887DB1}"/>
              </a:ext>
            </a:extLst>
          </p:cNvPr>
          <p:cNvSpPr txBox="1">
            <a:spLocks/>
          </p:cNvSpPr>
          <p:nvPr/>
        </p:nvSpPr>
        <p:spPr>
          <a:xfrm>
            <a:off x="-20053" y="452769"/>
            <a:ext cx="11819631" cy="64052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Основной неудовлетворенной потребностью пациентов остается реабилитация (ее сроки, качество).</a:t>
            </a:r>
          </a:p>
          <a:p>
            <a:pPr lvl="1"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Пациенты обсуждают реабилитационные методики, ищут соответствующих специалистов, ибо считают объемы получаемой реабилитации недостаточными.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В период 2018-2020 активно (с тенденцией на последующий рост) обсуждаются темы, связанные с непрозрачностью</a:t>
            </a:r>
          </a:p>
          <a:p>
            <a:pPr lvl="1"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принятия решений МСЭ, «противодействием», оказываемым врачами на местах, в виде невыдачи направлений на МСЭ. Это свидетельствует о недостаточной информационной и разъяснительной работе как сотрудников комиссий, так и всех медицинских специалистов, вовлеченных в путь пациентов.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Тема недостаточности социальных выплат, неудовлетворенности материальным положением в контексте МСЭ плавно уменьшается к 2020 году, но не исчезает из топа обсуждаемых тем.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060B5DB5-9B61-8B40-A077-2BAD053B6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09428272"/>
              </p:ext>
            </p:extLst>
          </p:nvPr>
        </p:nvGraphicFramePr>
        <p:xfrm>
          <a:off x="72818" y="3048000"/>
          <a:ext cx="11925000" cy="367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15">
            <a:extLst>
              <a:ext uri="{FF2B5EF4-FFF2-40B4-BE49-F238E27FC236}">
                <a16:creationId xmlns:a16="http://schemas.microsoft.com/office/drawing/2014/main" xmlns="" id="{AEFCD25F-F151-E646-9DEF-468CB919C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84341" y="13436"/>
            <a:ext cx="1970595" cy="4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59063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xmlns="" id="{77146D98-0438-4543-91C5-623FEA7B457D}"/>
              </a:ext>
            </a:extLst>
          </p:cNvPr>
          <p:cNvSpPr txBox="1">
            <a:spLocks/>
          </p:cNvSpPr>
          <p:nvPr/>
        </p:nvSpPr>
        <p:spPr>
          <a:xfrm>
            <a:off x="108913" y="130668"/>
            <a:ext cx="9901155" cy="426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fontAlgn="base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Резюме: Положительные тенденции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85466ED-39B5-D542-8813-0CC801887DB1}"/>
              </a:ext>
            </a:extLst>
          </p:cNvPr>
          <p:cNvSpPr txBox="1">
            <a:spLocks/>
          </p:cNvSpPr>
          <p:nvPr/>
        </p:nvSpPr>
        <p:spPr>
          <a:xfrm>
            <a:off x="-20053" y="452769"/>
            <a:ext cx="11819631" cy="64052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Снижается доля пациентов, пишущих о трудностях с передвижением в ходе взаимодействий с системой</a:t>
            </a:r>
          </a:p>
          <a:p>
            <a:pPr lvl="1"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МСЭ. Но все еще заметной остается тема трудности поездки в главное бюро из удаленных городов. 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Значимость темы необходимости увольнения одного из супругов/привлечение родственников для ухода за инвалидом значительно понизила свою значимость к 2020 году.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 2017 года полностью исчезли из информационного поля 2/3 тем, связанных с неосведомленностью об отдельных</a:t>
            </a:r>
          </a:p>
          <a:p>
            <a:pPr lvl="1"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процедурах (бюрократических, медицинских) взаимодействия с МСЭ.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Объем общения пациентов на темы, связанные с МСЭ, в исследуемый период снизилось на 33%, можно предположить дальнейшее количественное снижение, ввиду отсутствия ярко выраженных болевых точек, за исключением ИПР и неудовлетворенных информационных потребностей  (см. слайд ранее)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15778E8-AA7D-C24F-AD1C-E52870E01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4474402"/>
              </p:ext>
            </p:extLst>
          </p:nvPr>
        </p:nvGraphicFramePr>
        <p:xfrm>
          <a:off x="72818" y="3246276"/>
          <a:ext cx="11925000" cy="348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15">
            <a:extLst>
              <a:ext uri="{FF2B5EF4-FFF2-40B4-BE49-F238E27FC236}">
                <a16:creationId xmlns:a16="http://schemas.microsoft.com/office/drawing/2014/main" xmlns="" id="{5B2CD2A0-B14F-B140-A42D-AFDD01902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84341" y="13436"/>
            <a:ext cx="1970595" cy="4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70741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1752600" y="2013638"/>
            <a:ext cx="3596840" cy="35702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8C4DB9"/>
                </a:solidFill>
                <a:latin typeface="Circe" panose="020B0502020203020203" pitchFamily="34" charset="0"/>
              </a:rPr>
              <a:t>Ирина Ефименко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Генеральный директор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Основатель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ie@semantic-hub.com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+7 916 101 4840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>
              <a:spcAft>
                <a:spcPts val="1200"/>
              </a:spcAft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www.semantic-hub.com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</p:txBody>
      </p:sp>
      <p:sp>
        <p:nvSpPr>
          <p:cNvPr id="6" name="Прямоугольник 10"/>
          <p:cNvSpPr/>
          <p:nvPr/>
        </p:nvSpPr>
        <p:spPr>
          <a:xfrm>
            <a:off x="6908240" y="2013638"/>
            <a:ext cx="4445560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8C4DB9"/>
                </a:solidFill>
                <a:latin typeface="Circe" panose="020B0502020203020203" pitchFamily="34" charset="0"/>
              </a:rPr>
              <a:t>Никита Погребной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Медицинский советник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np@semantic-hub.com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+7 916 449 0108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74457" y="685800"/>
            <a:ext cx="10883153" cy="6837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cs typeface="Arial"/>
              </a:rPr>
              <a:t>Контакты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0"/>
              <a:cs typeface="Arial"/>
            </a:endParaRPr>
          </a:p>
        </p:txBody>
      </p:sp>
      <p:pic>
        <p:nvPicPr>
          <p:cNvPr id="15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15400" y="5826309"/>
            <a:ext cx="2895600" cy="6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0811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2600" y="-60268"/>
            <a:ext cx="2819400" cy="673578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xmlns="" id="{77146D98-0438-4543-91C5-623FEA7B457D}"/>
              </a:ext>
            </a:extLst>
          </p:cNvPr>
          <p:cNvSpPr txBox="1">
            <a:spLocks/>
          </p:cNvSpPr>
          <p:nvPr/>
        </p:nvSpPr>
        <p:spPr>
          <a:xfrm>
            <a:off x="230394" y="164892"/>
            <a:ext cx="6324600" cy="426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fontAlgn="base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Обобщения и тезисы: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E07CB75-704D-C54F-837B-406E132F4400}"/>
              </a:ext>
            </a:extLst>
          </p:cNvPr>
          <p:cNvSpPr txBox="1">
            <a:spLocks/>
          </p:cNvSpPr>
          <p:nvPr/>
        </p:nvSpPr>
        <p:spPr>
          <a:xfrm>
            <a:off x="230394" y="842286"/>
            <a:ext cx="11658599" cy="5614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Общение пациентов в открытом русскоязычном сегменте интернета на темы, связанные с МСЭ, концентрируется не только в социальных сетях, а также на </a:t>
            </a:r>
            <a:r>
              <a:rPr lang="en-US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QA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-форумах «врач-пациент», пациентских форумах, посвященных отдельным медицинским направлениям и нозологиям.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Доля социальной сети </a:t>
            </a:r>
            <a:r>
              <a:rPr lang="en-US" sz="16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vk.com</a:t>
            </a:r>
            <a:r>
              <a:rPr lang="en-US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в общении пациентов на темы, связанные с МСЭ, значительно возрастает к 2020 году.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Отсутствует ярко выраженное «ядро» недовольных пациентов, консолидированных интернет-площадкой/группой.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Общение пациентов сконцентрировано в виде ответов и дискуссий на четко заданные вопросы, касающихся тех или иных проблем, вызванных, в первую очередь, заболеванием.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Семантические паттерны, характеризующие отношение к теме МСЭ, возникают фоново, не являются (по большей части) основной причиной обращения человека к интернету.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Выделяются два сегмента пациентов, сообщения которых имеют явно негативную тональность по отношению к системе МСЭ, и является причиной обращения к интернету: 1-пациенты, не получившие группу инвалидности, 2-пациенты, группа инвалидности которых была отозвана.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За период 2017 - 03.2020 была выделена двадцать одна наиболее обсуждаемая тема, как прямо, так и косвенно указывающая на отношение пациентов к МСЭ.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Объем общения пациентов на темы, касающиеся МСЭ, плавно спадает к 2020 году: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2017г. –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25 921 пациентская история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2018г. – 22 381 пациентская история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 2019г. по 03.2020 – 16 421 пациентская история </a:t>
            </a: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Исследование было выполнено с  помощью методов искусственного интеллекта и технологий понимания естественного языка, опирающиеся на частоту появления того или иного выражения в том или ином контексте. </a:t>
            </a: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В одном и том же тексте с определенной вероятностью может присутствовать от двух до шести тем. </a:t>
            </a: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21672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58400" y="-22224"/>
            <a:ext cx="2133600" cy="51334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446F7F-CD40-AC4E-817B-48D1A6CFFCD2}"/>
              </a:ext>
            </a:extLst>
          </p:cNvPr>
          <p:cNvSpPr/>
          <p:nvPr/>
        </p:nvSpPr>
        <p:spPr>
          <a:xfrm>
            <a:off x="8082" y="434940"/>
            <a:ext cx="10238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Анализ показал наличие обсуждения пациентами 131 нозологии в 21 терапевтической области, в контексте МСЭ. </a:t>
            </a:r>
          </a:p>
          <a:p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Суммарное количество уникальных просмотров  этих обсуждений за последние три года составляет: 5 596 020 .</a:t>
            </a:r>
          </a:p>
          <a:p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Наиболее обсуждаемые в контексте МСЭ терапевтические области: Неврология, Ортопедия, Онкология, Кардиология.  Количество сообщений пациентов и их близких в контексте МСЭ в приведенных терапевтических областях , а также к-во просмотров этих тем незначительно варьируется (</a:t>
            </a:r>
            <a:r>
              <a:rPr lang="en-US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±0</a:t>
            </a: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.06%</a:t>
            </a:r>
            <a:r>
              <a:rPr lang="en-US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)</a:t>
            </a: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в последние три года.</a:t>
            </a:r>
          </a:p>
          <a:p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Выделяются в самостоятельную категорию, но не формируют информационную повестку, обсуждения сложностей с прохождением комиссии пациентами с </a:t>
            </a:r>
            <a:r>
              <a:rPr lang="ru-RU" sz="12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орфанными</a:t>
            </a: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заболеваниям в 2018,2019 годах. Например: </a:t>
            </a:r>
            <a:r>
              <a:rPr lang="ru-RU" sz="12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фенилкетонурия</a:t>
            </a:r>
            <a:r>
              <a: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(48321 просмотр, 167 сообщений суммарно, обсуждение естественным образом сошло на нет). В целом, нередкие нозологии формируют информационное поле  отношения к МСЭ. Обращает на себя внимание  высокая активность в темах, связанных с задержкой психического развития, общим недоразвитием речи, ДЦП, синдромом Дауна.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F4F9A196-5944-4345-B548-EA7A12EDB5A1}"/>
              </a:ext>
            </a:extLst>
          </p:cNvPr>
          <p:cNvGrpSpPr/>
          <p:nvPr/>
        </p:nvGrpSpPr>
        <p:grpSpPr>
          <a:xfrm>
            <a:off x="0" y="2499826"/>
            <a:ext cx="6414312" cy="4358174"/>
            <a:chOff x="857" y="2081718"/>
            <a:chExt cx="6421618" cy="478520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E14CAF17-17E5-C142-BAB0-C9247F8A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" y="2242353"/>
              <a:ext cx="6172200" cy="462457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DB174CAC-E84B-234D-860A-3BCD5BDCE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5975" y="2081718"/>
              <a:ext cx="3746500" cy="27432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AB956396-1D49-E844-BFF1-F5D10C527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7300" y="4800600"/>
              <a:ext cx="2527300" cy="762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752A599E-1784-9846-A5A0-4640AFF9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4973" y="5452762"/>
              <a:ext cx="1676400" cy="381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721B557A-71CA-7E42-B1C4-01E2E57BD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0949" y="5680124"/>
              <a:ext cx="1112107" cy="38100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52345A0-F442-3248-9BB1-2D9C2F53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7002" y="5919973"/>
              <a:ext cx="556054" cy="360614"/>
            </a:xfrm>
            <a:prstGeom prst="rect">
              <a:avLst/>
            </a:prstGeom>
          </p:spPr>
        </p:pic>
      </p:grp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xmlns="" id="{544F005B-89EF-6243-9971-1C8726767504}"/>
              </a:ext>
            </a:extLst>
          </p:cNvPr>
          <p:cNvGraphicFramePr>
            <a:graphicFrameLocks noGrp="1"/>
          </p:cNvGraphicFramePr>
          <p:nvPr/>
        </p:nvGraphicFramePr>
        <p:xfrm>
          <a:off x="6320196" y="2909819"/>
          <a:ext cx="2245894" cy="3504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647">
                  <a:extLst>
                    <a:ext uri="{9D8B030D-6E8A-4147-A177-3AD203B41FA5}">
                      <a16:colId xmlns:a16="http://schemas.microsoft.com/office/drawing/2014/main" xmlns="" val="2465250396"/>
                    </a:ext>
                  </a:extLst>
                </a:gridCol>
                <a:gridCol w="475247">
                  <a:extLst>
                    <a:ext uri="{9D8B030D-6E8A-4147-A177-3AD203B41FA5}">
                      <a16:colId xmlns:a16="http://schemas.microsoft.com/office/drawing/2014/main" xmlns="" val="4028399646"/>
                    </a:ext>
                  </a:extLst>
                </a:gridCol>
              </a:tblGrid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ЗПР, ОНР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315539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3159275883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Остеохондроз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104500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3879484175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Эпилепсия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104472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2428795650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Инсульт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77456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371070356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После ЧМТ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52249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683727951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ДЦП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44343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223827011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Синдром Дауна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33369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711447397"/>
                  </a:ext>
                </a:extLst>
              </a:tr>
              <a:tr h="19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Болезнь Паркинсона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32010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2452509220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Гидроцефалия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29238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567209381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Недержание мочи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21505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4129760434"/>
                  </a:ext>
                </a:extLst>
              </a:tr>
              <a:tr h="19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Киста головного мозга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21131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4003738025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Мигрень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18109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917559086"/>
                  </a:ext>
                </a:extLst>
              </a:tr>
              <a:tr h="19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Болезнь Альцгеймера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17892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768239226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Гемипарез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17372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268892572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Энцефалопатия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16623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271466942"/>
                  </a:ext>
                </a:extLst>
              </a:tr>
              <a:tr h="19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Цервикальная дистония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11960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1699724262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Параплегии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6354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3717982186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Тетрапарез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6344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2134161817"/>
                  </a:ext>
                </a:extLst>
              </a:tr>
              <a:tr h="150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Монопарез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3456637610"/>
                  </a:ext>
                </a:extLst>
              </a:tr>
              <a:tr h="19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Моторная невропатия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2416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" marR="428" marT="428" marB="0" anchor="b"/>
                </a:tc>
                <a:extLst>
                  <a:ext uri="{0D108BD9-81ED-4DB2-BD59-A6C34878D82A}">
                    <a16:rowId xmlns:a16="http://schemas.microsoft.com/office/drawing/2014/main" xmlns="" val="3749705889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99580320-3F0A-F948-8C50-279F859720F4}"/>
              </a:ext>
            </a:extLst>
          </p:cNvPr>
          <p:cNvGraphicFramePr>
            <a:graphicFrameLocks noGrp="1"/>
          </p:cNvGraphicFramePr>
          <p:nvPr/>
        </p:nvGraphicFramePr>
        <p:xfrm>
          <a:off x="8713229" y="2909819"/>
          <a:ext cx="3352746" cy="3869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645">
                  <a:extLst>
                    <a:ext uri="{9D8B030D-6E8A-4147-A177-3AD203B41FA5}">
                      <a16:colId xmlns:a16="http://schemas.microsoft.com/office/drawing/2014/main" xmlns="" val="1542362288"/>
                    </a:ext>
                  </a:extLst>
                </a:gridCol>
                <a:gridCol w="876101">
                  <a:extLst>
                    <a:ext uri="{9D8B030D-6E8A-4147-A177-3AD203B41FA5}">
                      <a16:colId xmlns:a16="http://schemas.microsoft.com/office/drawing/2014/main" xmlns="" val="3510337303"/>
                    </a:ext>
                  </a:extLst>
                </a:gridCol>
              </a:tblGrid>
              <a:tr h="20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Эндопротезирование тазобедренных суставов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174915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1712627258"/>
                  </a:ext>
                </a:extLst>
              </a:tr>
              <a:tr h="20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Болезнь Бехтерева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129914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3487563497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Сколиоз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75340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2241019300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Врожденная косолапость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54164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1545890259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Сколиоз (после операции)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50384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3112518719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Операции на позвоночнике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45735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3463968557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Грыжи позвоночника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44021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268459467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Укорочение ноги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42323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2789680314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Гонартроз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41895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3632960789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Перелом позвоночника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36789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2138585071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Деформирующий артроз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32071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3616493082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Коксартроз (Двухсторонний)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31383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3376365529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Асептический некроз бедра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21842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2097198753"/>
                  </a:ext>
                </a:extLst>
              </a:tr>
              <a:tr h="20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Эндопротезирование коленного сустава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18458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890576316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Сколиоз (Дети)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15528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1006701115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Коксартроз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1202559024"/>
                  </a:ext>
                </a:extLst>
              </a:tr>
              <a:tr h="172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Врожденная аномалия кисти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13069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35541337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Врожденный вывих ТБС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2434322949"/>
                  </a:ext>
                </a:extLst>
              </a:tr>
              <a:tr h="1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Врожденное отсутствие пальцев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4977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" marR="287" marT="287" marB="0" anchor="b"/>
                </a:tc>
                <a:extLst>
                  <a:ext uri="{0D108BD9-81ED-4DB2-BD59-A6C34878D82A}">
                    <a16:rowId xmlns:a16="http://schemas.microsoft.com/office/drawing/2014/main" xmlns="" val="2826872537"/>
                  </a:ext>
                </a:extLst>
              </a:tr>
            </a:tbl>
          </a:graphicData>
        </a:graphic>
      </p:graphicFrame>
      <p:sp>
        <p:nvSpPr>
          <p:cNvPr id="30" name="Title 6">
            <a:extLst>
              <a:ext uri="{FF2B5EF4-FFF2-40B4-BE49-F238E27FC236}">
                <a16:creationId xmlns:a16="http://schemas.microsoft.com/office/drawing/2014/main" xmlns="" id="{CB423F7E-0AA8-BA47-97EE-2528C5AF3A0F}"/>
              </a:ext>
            </a:extLst>
          </p:cNvPr>
          <p:cNvSpPr txBox="1">
            <a:spLocks/>
          </p:cNvSpPr>
          <p:nvPr/>
        </p:nvSpPr>
        <p:spPr>
          <a:xfrm>
            <a:off x="6892831" y="2655050"/>
            <a:ext cx="1174989" cy="2587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accent5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Неврология</a:t>
            </a:r>
            <a:endParaRPr lang="en-US" sz="1600" b="0" kern="0" dirty="0">
              <a:solidFill>
                <a:schemeClr val="accent5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sp>
        <p:nvSpPr>
          <p:cNvPr id="31" name="Title 6">
            <a:extLst>
              <a:ext uri="{FF2B5EF4-FFF2-40B4-BE49-F238E27FC236}">
                <a16:creationId xmlns:a16="http://schemas.microsoft.com/office/drawing/2014/main" xmlns="" id="{C4D9D6F0-9802-9846-8058-E874F92C2AD8}"/>
              </a:ext>
            </a:extLst>
          </p:cNvPr>
          <p:cNvSpPr txBox="1">
            <a:spLocks/>
          </p:cNvSpPr>
          <p:nvPr/>
        </p:nvSpPr>
        <p:spPr>
          <a:xfrm>
            <a:off x="9906000" y="2655050"/>
            <a:ext cx="1174989" cy="2587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ru-RU" sz="1600" b="0" kern="0" dirty="0">
                <a:solidFill>
                  <a:schemeClr val="accent5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Ортопедия</a:t>
            </a:r>
            <a:endParaRPr lang="en-US" sz="1600" b="0" kern="0" dirty="0">
              <a:solidFill>
                <a:schemeClr val="accent5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xmlns="" id="{69BDD693-4590-AD47-9E94-D5EBF7417DCE}"/>
              </a:ext>
            </a:extLst>
          </p:cNvPr>
          <p:cNvSpPr txBox="1">
            <a:spLocks/>
          </p:cNvSpPr>
          <p:nvPr/>
        </p:nvSpPr>
        <p:spPr>
          <a:xfrm>
            <a:off x="152400" y="114438"/>
            <a:ext cx="6324600" cy="426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Обобщения и тезисы:</a:t>
            </a:r>
          </a:p>
        </p:txBody>
      </p:sp>
    </p:spTree>
    <p:extLst>
      <p:ext uri="{BB962C8B-B14F-4D97-AF65-F5344CB8AC3E}">
        <p14:creationId xmlns:p14="http://schemas.microsoft.com/office/powerpoint/2010/main" xmlns="" val="402836697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xmlns="" id="{421350F9-63DF-D543-A589-03852111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" y="117736"/>
            <a:ext cx="8298901" cy="397115"/>
          </a:xfrm>
        </p:spPr>
        <p:txBody>
          <a:bodyPr>
            <a:noAutofit/>
          </a:bodyPr>
          <a:lstStyle/>
          <a:p>
            <a:pPr defTabSz="91440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2017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год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структура обсуждения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pic>
        <p:nvPicPr>
          <p:cNvPr id="7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72600" y="15932"/>
            <a:ext cx="2819400" cy="6735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7BE31FB-7125-0C48-B30B-A10A8911DF7D}"/>
              </a:ext>
            </a:extLst>
          </p:cNvPr>
          <p:cNvSpPr txBox="1">
            <a:spLocks/>
          </p:cNvSpPr>
          <p:nvPr/>
        </p:nvSpPr>
        <p:spPr>
          <a:xfrm>
            <a:off x="218209" y="669399"/>
            <a:ext cx="4963392" cy="2869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В 2017 году была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выявлена </a:t>
            </a:r>
            <a:r>
              <a:rPr lang="ru-RU" sz="1600" u="sng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25 921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пациентская история, в которых освещалось отношение к системе Медико-Социальной Экспертизы. </a:t>
            </a: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Гендерное соотношение составляет 45% к 55% в пользу женщин.</a:t>
            </a:r>
          </a:p>
          <a:p>
            <a:pPr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Распределение по интернет-площадкам: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1709626715"/>
              </p:ext>
            </p:extLst>
          </p:nvPr>
        </p:nvGraphicFramePr>
        <p:xfrm>
          <a:off x="5525493" y="2845093"/>
          <a:ext cx="606136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18EAC64-9D98-3B4F-AE74-BC9DD3AD5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672825"/>
              </p:ext>
            </p:extLst>
          </p:nvPr>
        </p:nvGraphicFramePr>
        <p:xfrm>
          <a:off x="254639" y="2358144"/>
          <a:ext cx="4088761" cy="3128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419">
                  <a:extLst>
                    <a:ext uri="{9D8B030D-6E8A-4147-A177-3AD203B41FA5}">
                      <a16:colId xmlns:a16="http://schemas.microsoft.com/office/drawing/2014/main" xmlns="" val="3483978859"/>
                    </a:ext>
                  </a:extLst>
                </a:gridCol>
                <a:gridCol w="2093342">
                  <a:extLst>
                    <a:ext uri="{9D8B030D-6E8A-4147-A177-3AD203B41FA5}">
                      <a16:colId xmlns:a16="http://schemas.microsoft.com/office/drawing/2014/main" xmlns="" val="3610130444"/>
                    </a:ext>
                  </a:extLst>
                </a:gridCol>
              </a:tblGrid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 dirty="0" err="1">
                          <a:effectLst/>
                        </a:rPr>
                        <a:t>detiangeli.ru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31,34%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1621343048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 dirty="0" err="1">
                          <a:effectLst/>
                        </a:rPr>
                        <a:t>vk.com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15,80%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3610723136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oncobudni.livejournal.com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8,18%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3642395954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rusmedserv.com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8,04%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1361383554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03online.com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6,27%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3131343298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consmed.ru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6,22%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2305348453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invamama-ru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5,55%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590148392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sprosivracha.com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4,04%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4116952444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medkrug.ru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3,67%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1366269530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oncoforum.ru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3,44%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1073219570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babyblog.ru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2,22%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1908187747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medihost.ru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1,56%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3137500937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>
                          <a:effectLst/>
                        </a:rPr>
                        <a:t>health.mail.ru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1,22%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559142353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l" fontAlgn="b"/>
                      <a:r>
                        <a:rPr lang="en" sz="1400" u="none" strike="noStrike" dirty="0" err="1">
                          <a:effectLst/>
                        </a:rPr>
                        <a:t>astom.ru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0,94%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7" marR="987" marT="987" marB="0" anchor="b"/>
                </a:tc>
                <a:extLst>
                  <a:ext uri="{0D108BD9-81ED-4DB2-BD59-A6C34878D82A}">
                    <a16:rowId xmlns:a16="http://schemas.microsoft.com/office/drawing/2014/main" xmlns="" val="1820712994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A9AF7C3-C351-394C-86E7-E442C43CCD91}"/>
              </a:ext>
            </a:extLst>
          </p:cNvPr>
          <p:cNvSpPr txBox="1">
            <a:spLocks/>
          </p:cNvSpPr>
          <p:nvPr/>
        </p:nvSpPr>
        <p:spPr>
          <a:xfrm>
            <a:off x="5524528" y="1102655"/>
            <a:ext cx="6667472" cy="2869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	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Как было сказано ранее, особая активность наблюдается в отношении тем, связанных с задержкой психического развития, общим недоразвитием речи, ДЦП, синдромом Дауна.</a:t>
            </a: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	Эту активность формирует категория населения, которую можно характеризовать как «молодые мамы», женщины в возрасте 18-35 лет, в соответствующих сообществах в </a:t>
            </a:r>
            <a:r>
              <a:rPr lang="en-US" sz="16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vk.com</a:t>
            </a:r>
            <a:r>
              <a:rPr lang="en-US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и на специализированной площадке </a:t>
            </a:r>
            <a:r>
              <a:rPr lang="en" sz="16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detiangeli.ru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.</a:t>
            </a:r>
            <a:endParaRPr lang="en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4678FBF-6E74-E949-9F9C-0F3B338D5B36}"/>
              </a:ext>
            </a:extLst>
          </p:cNvPr>
          <p:cNvSpPr txBox="1">
            <a:spLocks/>
          </p:cNvSpPr>
          <p:nvPr/>
        </p:nvSpPr>
        <p:spPr>
          <a:xfrm>
            <a:off x="299604" y="5550193"/>
            <a:ext cx="4800601" cy="1238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В ходе исследования было выяснено, что значимым источником информации (оценивая по уникальным просмотрам) для пациентов с инвалидностью является специализированный сайт </a:t>
            </a:r>
            <a:r>
              <a:rPr lang="en" sz="11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invalidnost.com</a:t>
            </a:r>
            <a:endParaRPr lang="ru-RU" sz="11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 defTabSz="914400"/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В то же самое время, количество сообщений, написанных пациентами на этом ресурсе мало, по сравнению с остальными.</a:t>
            </a:r>
          </a:p>
          <a:p>
            <a:pPr defTabSz="914400"/>
            <a:endParaRPr lang="en" sz="11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 defTabSz="914400"/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3F98EEF-A987-574B-A318-921EBC50B08C}"/>
              </a:ext>
            </a:extLst>
          </p:cNvPr>
          <p:cNvSpPr txBox="1">
            <a:spLocks/>
          </p:cNvSpPr>
          <p:nvPr/>
        </p:nvSpPr>
        <p:spPr>
          <a:xfrm>
            <a:off x="6155874" y="6418886"/>
            <a:ext cx="4800601" cy="4391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Здесь и далее указан возраст автора сообщения. Им может выступать как пациент лично, так и его близкий человек.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A48A707-F758-B440-A765-EB5C7E00BA34}"/>
              </a:ext>
            </a:extLst>
          </p:cNvPr>
          <p:cNvCxnSpPr/>
          <p:nvPr/>
        </p:nvCxnSpPr>
        <p:spPr>
          <a:xfrm>
            <a:off x="5943600" y="6274093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05708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xmlns="" id="{421350F9-63DF-D543-A589-03852111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" y="117736"/>
            <a:ext cx="8451301" cy="397115"/>
          </a:xfrm>
        </p:spPr>
        <p:txBody>
          <a:bodyPr>
            <a:noAutofit/>
          </a:bodyPr>
          <a:lstStyle/>
          <a:p>
            <a:pPr defTabSz="91440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2017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год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наиболее обсуждаемые темы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375599C-D2DE-4842-A1D8-74E226F29FBE}"/>
              </a:ext>
            </a:extLst>
          </p:cNvPr>
          <p:cNvSpPr txBox="1">
            <a:spLocks/>
          </p:cNvSpPr>
          <p:nvPr/>
        </p:nvSpPr>
        <p:spPr>
          <a:xfrm>
            <a:off x="226584" y="559866"/>
            <a:ext cx="5936701" cy="2869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EF71C52F-B7AE-C945-85DD-73063C219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5933943"/>
              </p:ext>
            </p:extLst>
          </p:nvPr>
        </p:nvGraphicFramePr>
        <p:xfrm>
          <a:off x="38100" y="8177"/>
          <a:ext cx="12115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C074B45-9EA0-8C46-A8F9-D55EB54AC397}"/>
              </a:ext>
            </a:extLst>
          </p:cNvPr>
          <p:cNvGrpSpPr/>
          <p:nvPr/>
        </p:nvGrpSpPr>
        <p:grpSpPr>
          <a:xfrm>
            <a:off x="84652" y="457200"/>
            <a:ext cx="5320497" cy="2769989"/>
            <a:chOff x="89703" y="514851"/>
            <a:chExt cx="5320497" cy="276998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78F41791-6826-CF45-A5FB-3D1CFE33F330}"/>
                </a:ext>
              </a:extLst>
            </p:cNvPr>
            <p:cNvSpPr/>
            <p:nvPr/>
          </p:nvSpPr>
          <p:spPr>
            <a:xfrm>
              <a:off x="89703" y="514851"/>
              <a:ext cx="5320497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На слайде приведены ТОП-15 тем, обсуждаемых пациентами в контексте МСЭ, семантически близкие категории объединены цветами: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Недостаток информации насчет конкретных процедур, связанных с МСЭ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Финансовое бремя инвалидов и их близких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Территориальные проблемы (в </a:t>
              </a:r>
              <a:r>
                <a:rPr lang="ru-RU" sz="1200" kern="0" dirty="0" err="1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т.ч</a:t>
              </a: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. с перемещением)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Проблемы в отдельных нозологиях</a:t>
              </a:r>
            </a:p>
            <a:p>
              <a:pPr>
                <a:lnSpc>
                  <a:spcPct val="15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</a:t>
              </a:r>
            </a:p>
            <a:p>
              <a:endPara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BABFBBE0-0CF6-7A4A-A7CC-C6AD1C492315}"/>
                </a:ext>
              </a:extLst>
            </p:cNvPr>
            <p:cNvSpPr/>
            <p:nvPr/>
          </p:nvSpPr>
          <p:spPr>
            <a:xfrm>
              <a:off x="159299" y="2191251"/>
              <a:ext cx="526501" cy="76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0A710F0-8E8B-FC45-8A91-32462D994824}"/>
                </a:ext>
              </a:extLst>
            </p:cNvPr>
            <p:cNvSpPr/>
            <p:nvPr/>
          </p:nvSpPr>
          <p:spPr>
            <a:xfrm>
              <a:off x="159298" y="2554607"/>
              <a:ext cx="526501" cy="76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9D15CA2-1019-084E-B86D-DC76283A6B0A}"/>
                </a:ext>
              </a:extLst>
            </p:cNvPr>
            <p:cNvSpPr/>
            <p:nvPr/>
          </p:nvSpPr>
          <p:spPr>
            <a:xfrm>
              <a:off x="159298" y="1827895"/>
              <a:ext cx="526501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95E056A-F322-E94E-A7AB-9CC9A4A640A8}"/>
                </a:ext>
              </a:extLst>
            </p:cNvPr>
            <p:cNvSpPr/>
            <p:nvPr/>
          </p:nvSpPr>
          <p:spPr>
            <a:xfrm>
              <a:off x="159298" y="1089163"/>
              <a:ext cx="526501" cy="76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D70E88-A832-5B45-A924-EFC1873EE3B4}"/>
              </a:ext>
            </a:extLst>
          </p:cNvPr>
          <p:cNvSpPr txBox="1"/>
          <p:nvPr/>
        </p:nvSpPr>
        <p:spPr>
          <a:xfrm>
            <a:off x="4955072" y="654649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1E1C20-40DD-B144-BC6D-9878294128F5}"/>
              </a:ext>
            </a:extLst>
          </p:cNvPr>
          <p:cNvSpPr txBox="1"/>
          <p:nvPr/>
        </p:nvSpPr>
        <p:spPr>
          <a:xfrm>
            <a:off x="914400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473867-0A64-6F42-A857-13179EDC215B}"/>
              </a:ext>
            </a:extLst>
          </p:cNvPr>
          <p:cNvSpPr txBox="1"/>
          <p:nvPr/>
        </p:nvSpPr>
        <p:spPr>
          <a:xfrm>
            <a:off x="1205262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20386C-7B82-8942-9BD0-8CC48B408AE5}"/>
              </a:ext>
            </a:extLst>
          </p:cNvPr>
          <p:cNvSpPr txBox="1"/>
          <p:nvPr/>
        </p:nvSpPr>
        <p:spPr>
          <a:xfrm>
            <a:off x="1496124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0C0A15-10AF-B44A-9A03-8E2EE59AABD9}"/>
              </a:ext>
            </a:extLst>
          </p:cNvPr>
          <p:cNvSpPr txBox="1"/>
          <p:nvPr/>
        </p:nvSpPr>
        <p:spPr>
          <a:xfrm>
            <a:off x="1786986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03A2EC-ECFB-AB45-B183-E0695D78FD98}"/>
              </a:ext>
            </a:extLst>
          </p:cNvPr>
          <p:cNvSpPr txBox="1"/>
          <p:nvPr/>
        </p:nvSpPr>
        <p:spPr>
          <a:xfrm>
            <a:off x="2077848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2242C58-07CE-2143-82FD-975EADC98FA9}"/>
              </a:ext>
            </a:extLst>
          </p:cNvPr>
          <p:cNvSpPr txBox="1"/>
          <p:nvPr/>
        </p:nvSpPr>
        <p:spPr>
          <a:xfrm>
            <a:off x="2368710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38CBCE-D731-3840-A893-7D33E8F7F3C9}"/>
              </a:ext>
            </a:extLst>
          </p:cNvPr>
          <p:cNvSpPr txBox="1"/>
          <p:nvPr/>
        </p:nvSpPr>
        <p:spPr>
          <a:xfrm>
            <a:off x="2659572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BB578E-0615-E444-B76F-DA0C02FA7A9A}"/>
              </a:ext>
            </a:extLst>
          </p:cNvPr>
          <p:cNvSpPr txBox="1"/>
          <p:nvPr/>
        </p:nvSpPr>
        <p:spPr>
          <a:xfrm>
            <a:off x="2950431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3D33209-5209-EF48-A77C-1BB168BB8D14}"/>
              </a:ext>
            </a:extLst>
          </p:cNvPr>
          <p:cNvSpPr txBox="1"/>
          <p:nvPr/>
        </p:nvSpPr>
        <p:spPr>
          <a:xfrm>
            <a:off x="3230003" y="6547714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3DB5F0F-022D-E24F-B8D5-121FCEF4F256}"/>
              </a:ext>
            </a:extLst>
          </p:cNvPr>
          <p:cNvSpPr txBox="1"/>
          <p:nvPr/>
        </p:nvSpPr>
        <p:spPr>
          <a:xfrm>
            <a:off x="3496491" y="6546496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F6BC27-326D-E647-AC18-BA51198991BC}"/>
              </a:ext>
            </a:extLst>
          </p:cNvPr>
          <p:cNvSpPr txBox="1"/>
          <p:nvPr/>
        </p:nvSpPr>
        <p:spPr>
          <a:xfrm>
            <a:off x="3785992" y="6546496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811DD7-7F8D-6A45-868A-8037DEBFEC82}"/>
              </a:ext>
            </a:extLst>
          </p:cNvPr>
          <p:cNvSpPr txBox="1"/>
          <p:nvPr/>
        </p:nvSpPr>
        <p:spPr>
          <a:xfrm>
            <a:off x="4072287" y="6546496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CF1FF01-5021-A343-8912-87D8ED3777D2}"/>
              </a:ext>
            </a:extLst>
          </p:cNvPr>
          <p:cNvSpPr txBox="1"/>
          <p:nvPr/>
        </p:nvSpPr>
        <p:spPr>
          <a:xfrm>
            <a:off x="4375565" y="6546496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485D53-662B-5A47-9B6B-8C9C5EE0489E}"/>
              </a:ext>
            </a:extLst>
          </p:cNvPr>
          <p:cNvSpPr txBox="1"/>
          <p:nvPr/>
        </p:nvSpPr>
        <p:spPr>
          <a:xfrm>
            <a:off x="4659936" y="6546496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224410266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xmlns="" id="{421350F9-63DF-D543-A589-03852111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" y="117736"/>
            <a:ext cx="5936701" cy="397115"/>
          </a:xfrm>
        </p:spPr>
        <p:txBody>
          <a:bodyPr>
            <a:noAutofit/>
          </a:bodyPr>
          <a:lstStyle/>
          <a:p>
            <a:pPr defTabSz="914400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201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8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год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структура обсуждения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pic>
        <p:nvPicPr>
          <p:cNvPr id="7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2600" y="15932"/>
            <a:ext cx="2819400" cy="6735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7BE31FB-7125-0C48-B30B-A10A8911DF7D}"/>
              </a:ext>
            </a:extLst>
          </p:cNvPr>
          <p:cNvSpPr txBox="1">
            <a:spLocks/>
          </p:cNvSpPr>
          <p:nvPr/>
        </p:nvSpPr>
        <p:spPr>
          <a:xfrm>
            <a:off x="218209" y="669399"/>
            <a:ext cx="4963392" cy="16928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В 2018 году была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выявлена </a:t>
            </a:r>
            <a:r>
              <a:rPr lang="ru-RU" sz="1600" u="sng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22 381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пациентская история, в которых освещалось отношение к системе Медико-Социальной Экспертизы. </a:t>
            </a: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Гендерное соотношение составляет 48% к 52% в пользу женщин.</a:t>
            </a:r>
          </a:p>
          <a:p>
            <a:pPr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Распределение по интернет-площадкам: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595409187"/>
              </p:ext>
            </p:extLst>
          </p:nvPr>
        </p:nvGraphicFramePr>
        <p:xfrm>
          <a:off x="5569555" y="2594956"/>
          <a:ext cx="606136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A9AF7C3-C351-394C-86E7-E442C43CCD91}"/>
              </a:ext>
            </a:extLst>
          </p:cNvPr>
          <p:cNvSpPr txBox="1">
            <a:spLocks/>
          </p:cNvSpPr>
          <p:nvPr/>
        </p:nvSpPr>
        <p:spPr>
          <a:xfrm>
            <a:off x="5569555" y="1126424"/>
            <a:ext cx="5936701" cy="12365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	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Падение доли </a:t>
            </a:r>
            <a:r>
              <a:rPr lang="en-US" sz="16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vk.com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на 9.2% коррелирует с падением доли пациентов «до 18 лет» на 5.1%. </a:t>
            </a: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	Наблюдается увеличение активности возрастной группы «38-47 лет»</a:t>
            </a:r>
            <a:endParaRPr lang="en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E0CE6B8-9A89-7F44-B0DC-52DFE249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147511"/>
              </p:ext>
            </p:extLst>
          </p:nvPr>
        </p:nvGraphicFramePr>
        <p:xfrm>
          <a:off x="190514" y="2362200"/>
          <a:ext cx="4409195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928">
                  <a:extLst>
                    <a:ext uri="{9D8B030D-6E8A-4147-A177-3AD203B41FA5}">
                      <a16:colId xmlns:a16="http://schemas.microsoft.com/office/drawing/2014/main" xmlns="" val="4188783897"/>
                    </a:ext>
                  </a:extLst>
                </a:gridCol>
                <a:gridCol w="1966267">
                  <a:extLst>
                    <a:ext uri="{9D8B030D-6E8A-4147-A177-3AD203B41FA5}">
                      <a16:colId xmlns:a16="http://schemas.microsoft.com/office/drawing/2014/main" xmlns="" val="3972706324"/>
                    </a:ext>
                  </a:extLst>
                </a:gridCol>
              </a:tblGrid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detiangeli.ru</a:t>
                      </a:r>
                      <a:endParaRPr lang="en" sz="14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446947"/>
                  </a:ext>
                </a:extLst>
              </a:tr>
              <a:tr h="187387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oncobudni.livejournal.com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07086293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sprosivracha.com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65786379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03online.com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57695215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rusmedserv.com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3248178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invamama-ru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38485903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medihost.ru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54595704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94661456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consmed.ru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37965302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oncoforum.ru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40786449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babyblog.ru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63353073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invalidnost.com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80719294"/>
                  </a:ext>
                </a:extLst>
              </a:tr>
              <a:tr h="187387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facebook.com</a:t>
                      </a:r>
                      <a:endParaRPr lang="en" sz="14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00628644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health.mail.ru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30670547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nedug.ru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64944031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astom.ru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72307948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marL="0" algn="l" fontAlgn="b"/>
                      <a:r>
                        <a:rPr lang="en" sz="140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medkrug.ru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4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361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869635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xmlns="" id="{421350F9-63DF-D543-A589-03852111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" y="117736"/>
            <a:ext cx="8451301" cy="397115"/>
          </a:xfrm>
        </p:spPr>
        <p:txBody>
          <a:bodyPr>
            <a:noAutofit/>
          </a:bodyPr>
          <a:lstStyle/>
          <a:p>
            <a:pPr defTabSz="91440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201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8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год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наиболее обсуждаемые темы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375599C-D2DE-4842-A1D8-74E226F29FBE}"/>
              </a:ext>
            </a:extLst>
          </p:cNvPr>
          <p:cNvSpPr txBox="1">
            <a:spLocks/>
          </p:cNvSpPr>
          <p:nvPr/>
        </p:nvSpPr>
        <p:spPr>
          <a:xfrm>
            <a:off x="226584" y="559866"/>
            <a:ext cx="5936701" cy="2869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EF71C52F-B7AE-C945-85DD-73063C219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34047781"/>
              </p:ext>
            </p:extLst>
          </p:nvPr>
        </p:nvGraphicFramePr>
        <p:xfrm>
          <a:off x="-13503" y="0"/>
          <a:ext cx="12115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91EB89D-2B37-3548-A248-46C947D9FE14}"/>
              </a:ext>
            </a:extLst>
          </p:cNvPr>
          <p:cNvGrpSpPr/>
          <p:nvPr/>
        </p:nvGrpSpPr>
        <p:grpSpPr>
          <a:xfrm>
            <a:off x="89703" y="457200"/>
            <a:ext cx="5320497" cy="2769989"/>
            <a:chOff x="89703" y="514851"/>
            <a:chExt cx="5320497" cy="276998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78F41791-6826-CF45-A5FB-3D1CFE33F330}"/>
                </a:ext>
              </a:extLst>
            </p:cNvPr>
            <p:cNvSpPr/>
            <p:nvPr/>
          </p:nvSpPr>
          <p:spPr>
            <a:xfrm>
              <a:off x="89703" y="514851"/>
              <a:ext cx="5320497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На слайде приведены ТОП-13 значимых тем, обсуждаемых пациентами в контексте МСЭ, семантически близкие категории объединены цветами: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Недостаток информации насчет конкретных процедур, связанных с МСЭ.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Финансовое бремя инвалидов и их близких.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Территориальные проблемы ( в </a:t>
              </a:r>
              <a:r>
                <a:rPr lang="ru-RU" sz="1200" kern="0" dirty="0" err="1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т.ч</a:t>
              </a: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. с перемещением).</a:t>
              </a:r>
            </a:p>
            <a:p>
              <a:pPr>
                <a:lnSpc>
                  <a:spcPct val="20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Проблемы в отдельных нозологиях.</a:t>
              </a:r>
            </a:p>
            <a:p>
              <a:pPr>
                <a:lnSpc>
                  <a:spcPct val="150000"/>
                </a:lnSpc>
              </a:pPr>
              <a:r>
                <a:rPr lang="ru-RU" sz="1200" kern="0" dirty="0">
                  <a:solidFill>
                    <a:schemeClr val="accent4">
                      <a:lumMod val="50000"/>
                    </a:schemeClr>
                  </a:solidFill>
                  <a:latin typeface="Circe" panose="020B0502020203020203" pitchFamily="34" charset="0"/>
                </a:rPr>
                <a:t>	</a:t>
              </a:r>
            </a:p>
            <a:p>
              <a:endParaRPr lang="ru-RU" sz="12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BABFBBE0-0CF6-7A4A-A7CC-C6AD1C492315}"/>
                </a:ext>
              </a:extLst>
            </p:cNvPr>
            <p:cNvSpPr/>
            <p:nvPr/>
          </p:nvSpPr>
          <p:spPr>
            <a:xfrm>
              <a:off x="159299" y="2191251"/>
              <a:ext cx="526501" cy="76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0A710F0-8E8B-FC45-8A91-32462D994824}"/>
                </a:ext>
              </a:extLst>
            </p:cNvPr>
            <p:cNvSpPr/>
            <p:nvPr/>
          </p:nvSpPr>
          <p:spPr>
            <a:xfrm>
              <a:off x="159298" y="2554607"/>
              <a:ext cx="526501" cy="76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9D15CA2-1019-084E-B86D-DC76283A6B0A}"/>
                </a:ext>
              </a:extLst>
            </p:cNvPr>
            <p:cNvSpPr/>
            <p:nvPr/>
          </p:nvSpPr>
          <p:spPr>
            <a:xfrm>
              <a:off x="159298" y="1827895"/>
              <a:ext cx="526501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95E056A-F322-E94E-A7AB-9CC9A4A640A8}"/>
                </a:ext>
              </a:extLst>
            </p:cNvPr>
            <p:cNvSpPr/>
            <p:nvPr/>
          </p:nvSpPr>
          <p:spPr>
            <a:xfrm>
              <a:off x="159298" y="1089163"/>
              <a:ext cx="526501" cy="76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4F5203E-3CD8-A544-9CC4-F938D5AEE9B5}"/>
              </a:ext>
            </a:extLst>
          </p:cNvPr>
          <p:cNvGrpSpPr/>
          <p:nvPr/>
        </p:nvGrpSpPr>
        <p:grpSpPr>
          <a:xfrm>
            <a:off x="1044438" y="2969029"/>
            <a:ext cx="4272764" cy="2456055"/>
            <a:chOff x="1126793" y="3115961"/>
            <a:chExt cx="4272764" cy="2456055"/>
          </a:xfrm>
        </p:grpSpPr>
        <p:sp>
          <p:nvSpPr>
            <p:cNvPr id="4" name="Стрелка вверх 3">
              <a:extLst>
                <a:ext uri="{FF2B5EF4-FFF2-40B4-BE49-F238E27FC236}">
                  <a16:creationId xmlns:a16="http://schemas.microsoft.com/office/drawing/2014/main" xmlns="" id="{C398C28B-AB78-9D43-9171-466EEB8A5B48}"/>
                </a:ext>
              </a:extLst>
            </p:cNvPr>
            <p:cNvSpPr/>
            <p:nvPr/>
          </p:nvSpPr>
          <p:spPr>
            <a:xfrm>
              <a:off x="1126793" y="3115961"/>
              <a:ext cx="152400" cy="45720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80F9FC1-427C-264E-8826-E954C7368BB0}"/>
                </a:ext>
              </a:extLst>
            </p:cNvPr>
            <p:cNvSpPr txBox="1"/>
            <p:nvPr/>
          </p:nvSpPr>
          <p:spPr>
            <a:xfrm>
              <a:off x="1175783" y="3192485"/>
              <a:ext cx="495649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+35%</a:t>
              </a:r>
            </a:p>
          </p:txBody>
        </p:sp>
        <p:sp>
          <p:nvSpPr>
            <p:cNvPr id="7" name="Стрелка вниз 6">
              <a:extLst>
                <a:ext uri="{FF2B5EF4-FFF2-40B4-BE49-F238E27FC236}">
                  <a16:creationId xmlns:a16="http://schemas.microsoft.com/office/drawing/2014/main" xmlns="" id="{DA840B8C-C924-3141-AB17-C6E9F658BC98}"/>
                </a:ext>
              </a:extLst>
            </p:cNvPr>
            <p:cNvSpPr/>
            <p:nvPr/>
          </p:nvSpPr>
          <p:spPr>
            <a:xfrm>
              <a:off x="2467138" y="4373791"/>
              <a:ext cx="133176" cy="34694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847C0C7-1760-7B47-B8CB-DD55FD8088D4}"/>
                </a:ext>
              </a:extLst>
            </p:cNvPr>
            <p:cNvSpPr txBox="1"/>
            <p:nvPr/>
          </p:nvSpPr>
          <p:spPr>
            <a:xfrm>
              <a:off x="1519280" y="3478324"/>
              <a:ext cx="397866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-6%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9A939F6-E7F1-7945-928F-BF538CCC4B37}"/>
                </a:ext>
              </a:extLst>
            </p:cNvPr>
            <p:cNvSpPr txBox="1"/>
            <p:nvPr/>
          </p:nvSpPr>
          <p:spPr>
            <a:xfrm rot="16200000">
              <a:off x="1606698" y="4296140"/>
              <a:ext cx="545342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Новая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80DDB3A-7958-6F44-B751-2A161FA31ED6}"/>
                </a:ext>
              </a:extLst>
            </p:cNvPr>
            <p:cNvSpPr txBox="1"/>
            <p:nvPr/>
          </p:nvSpPr>
          <p:spPr>
            <a:xfrm>
              <a:off x="2334793" y="4153665"/>
              <a:ext cx="397866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-3%</a:t>
              </a:r>
            </a:p>
          </p:txBody>
        </p:sp>
        <p:sp>
          <p:nvSpPr>
            <p:cNvPr id="19" name="Стрелка вниз 18">
              <a:extLst>
                <a:ext uri="{FF2B5EF4-FFF2-40B4-BE49-F238E27FC236}">
                  <a16:creationId xmlns:a16="http://schemas.microsoft.com/office/drawing/2014/main" xmlns="" id="{C420DAD5-5001-8A44-8DD3-DF974537E7B1}"/>
                </a:ext>
              </a:extLst>
            </p:cNvPr>
            <p:cNvSpPr/>
            <p:nvPr/>
          </p:nvSpPr>
          <p:spPr>
            <a:xfrm>
              <a:off x="1484440" y="3478324"/>
              <a:ext cx="133176" cy="34694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верх 19">
              <a:extLst>
                <a:ext uri="{FF2B5EF4-FFF2-40B4-BE49-F238E27FC236}">
                  <a16:creationId xmlns:a16="http://schemas.microsoft.com/office/drawing/2014/main" xmlns="" id="{395F236D-1C21-224A-8476-356DB59EE7F7}"/>
                </a:ext>
              </a:extLst>
            </p:cNvPr>
            <p:cNvSpPr/>
            <p:nvPr/>
          </p:nvSpPr>
          <p:spPr>
            <a:xfrm>
              <a:off x="2807156" y="4431636"/>
              <a:ext cx="133176" cy="346949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C0F09C-1580-CD41-B97F-BEE759A3798A}"/>
                </a:ext>
              </a:extLst>
            </p:cNvPr>
            <p:cNvSpPr txBox="1"/>
            <p:nvPr/>
          </p:nvSpPr>
          <p:spPr>
            <a:xfrm>
              <a:off x="2661186" y="4213163"/>
              <a:ext cx="425116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+3%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AE30854-FAEF-1A48-8C92-0A64798702EB}"/>
                </a:ext>
              </a:extLst>
            </p:cNvPr>
            <p:cNvSpPr txBox="1"/>
            <p:nvPr/>
          </p:nvSpPr>
          <p:spPr>
            <a:xfrm rot="16200000">
              <a:off x="2913196" y="4589635"/>
              <a:ext cx="545342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Новая</a:t>
              </a:r>
            </a:p>
          </p:txBody>
        </p:sp>
        <p:sp>
          <p:nvSpPr>
            <p:cNvPr id="23" name="Стрелка вниз 22">
              <a:extLst>
                <a:ext uri="{FF2B5EF4-FFF2-40B4-BE49-F238E27FC236}">
                  <a16:creationId xmlns:a16="http://schemas.microsoft.com/office/drawing/2014/main" xmlns="" id="{EAA5ECD3-8234-704F-A0A9-17CA87495815}"/>
                </a:ext>
              </a:extLst>
            </p:cNvPr>
            <p:cNvSpPr/>
            <p:nvPr/>
          </p:nvSpPr>
          <p:spPr>
            <a:xfrm>
              <a:off x="3458063" y="4688607"/>
              <a:ext cx="133176" cy="34694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21B4D4-3A5F-8040-9F9F-346C7F312175}"/>
                </a:ext>
              </a:extLst>
            </p:cNvPr>
            <p:cNvSpPr txBox="1"/>
            <p:nvPr/>
          </p:nvSpPr>
          <p:spPr>
            <a:xfrm>
              <a:off x="3303830" y="4447160"/>
              <a:ext cx="468398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-12%</a:t>
              </a:r>
            </a:p>
          </p:txBody>
        </p:sp>
        <p:sp>
          <p:nvSpPr>
            <p:cNvPr id="25" name="Стрелка вниз 24">
              <a:extLst>
                <a:ext uri="{FF2B5EF4-FFF2-40B4-BE49-F238E27FC236}">
                  <a16:creationId xmlns:a16="http://schemas.microsoft.com/office/drawing/2014/main" xmlns="" id="{5E247247-6B02-9346-8E52-BCEF5E6CA837}"/>
                </a:ext>
              </a:extLst>
            </p:cNvPr>
            <p:cNvSpPr/>
            <p:nvPr/>
          </p:nvSpPr>
          <p:spPr>
            <a:xfrm>
              <a:off x="3795090" y="4960614"/>
              <a:ext cx="133176" cy="34694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51CF68-6204-E445-9A9E-24A44BFC2FFE}"/>
                </a:ext>
              </a:extLst>
            </p:cNvPr>
            <p:cNvSpPr txBox="1"/>
            <p:nvPr/>
          </p:nvSpPr>
          <p:spPr>
            <a:xfrm>
              <a:off x="3627479" y="4732110"/>
              <a:ext cx="468398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-11%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30777B4-CFAB-1540-A57C-8427FFF0D149}"/>
                </a:ext>
              </a:extLst>
            </p:cNvPr>
            <p:cNvSpPr txBox="1"/>
            <p:nvPr/>
          </p:nvSpPr>
          <p:spPr>
            <a:xfrm rot="16200000">
              <a:off x="3923954" y="5073491"/>
              <a:ext cx="545342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Новая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07886F6-7F4D-434C-89B4-8E1490CD0B86}"/>
                </a:ext>
              </a:extLst>
            </p:cNvPr>
            <p:cNvSpPr txBox="1"/>
            <p:nvPr/>
          </p:nvSpPr>
          <p:spPr>
            <a:xfrm rot="16200000">
              <a:off x="4254194" y="5114481"/>
              <a:ext cx="545342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Новая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70E2996-DA0B-994F-ADB7-965D45349442}"/>
                </a:ext>
              </a:extLst>
            </p:cNvPr>
            <p:cNvSpPr txBox="1"/>
            <p:nvPr/>
          </p:nvSpPr>
          <p:spPr>
            <a:xfrm rot="16200000">
              <a:off x="4584434" y="5169149"/>
              <a:ext cx="545342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Новая</a:t>
              </a:r>
            </a:p>
          </p:txBody>
        </p:sp>
        <p:sp>
          <p:nvSpPr>
            <p:cNvPr id="30" name="Стрелка вниз 29">
              <a:extLst>
                <a:ext uri="{FF2B5EF4-FFF2-40B4-BE49-F238E27FC236}">
                  <a16:creationId xmlns:a16="http://schemas.microsoft.com/office/drawing/2014/main" xmlns="" id="{D749E722-65C5-9C41-866D-B82998EE2567}"/>
                </a:ext>
              </a:extLst>
            </p:cNvPr>
            <p:cNvSpPr/>
            <p:nvPr/>
          </p:nvSpPr>
          <p:spPr>
            <a:xfrm>
              <a:off x="5098770" y="5201674"/>
              <a:ext cx="133176" cy="34694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44CF37-FA05-DE4D-AAEA-CE9E186A706B}"/>
                </a:ext>
              </a:extLst>
            </p:cNvPr>
            <p:cNvSpPr txBox="1"/>
            <p:nvPr/>
          </p:nvSpPr>
          <p:spPr>
            <a:xfrm>
              <a:off x="4931159" y="4972006"/>
              <a:ext cx="468398" cy="26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-11%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6221530-15F2-9E46-AB2A-610829163A0A}"/>
              </a:ext>
            </a:extLst>
          </p:cNvPr>
          <p:cNvSpPr txBox="1"/>
          <p:nvPr/>
        </p:nvSpPr>
        <p:spPr>
          <a:xfrm>
            <a:off x="995851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DFC3114-A362-9E47-B815-291B042A0052}"/>
              </a:ext>
            </a:extLst>
          </p:cNvPr>
          <p:cNvSpPr txBox="1"/>
          <p:nvPr/>
        </p:nvSpPr>
        <p:spPr>
          <a:xfrm>
            <a:off x="1333879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A36A635-D5AB-754B-B569-52A9CE96028A}"/>
              </a:ext>
            </a:extLst>
          </p:cNvPr>
          <p:cNvSpPr txBox="1"/>
          <p:nvPr/>
        </p:nvSpPr>
        <p:spPr>
          <a:xfrm>
            <a:off x="1667627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F397BE6-CBE0-844D-A762-7390049101B5}"/>
              </a:ext>
            </a:extLst>
          </p:cNvPr>
          <p:cNvSpPr txBox="1"/>
          <p:nvPr/>
        </p:nvSpPr>
        <p:spPr>
          <a:xfrm>
            <a:off x="1995520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1E92223-CCB9-F44C-9F7D-0F88D90E32D5}"/>
              </a:ext>
            </a:extLst>
          </p:cNvPr>
          <p:cNvSpPr txBox="1"/>
          <p:nvPr/>
        </p:nvSpPr>
        <p:spPr>
          <a:xfrm>
            <a:off x="2322153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D1B932-D75C-A449-9877-DBCD0BD55059}"/>
              </a:ext>
            </a:extLst>
          </p:cNvPr>
          <p:cNvSpPr txBox="1"/>
          <p:nvPr/>
        </p:nvSpPr>
        <p:spPr>
          <a:xfrm>
            <a:off x="2655633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493B70-90D7-8B41-92C2-0B0662EA5765}"/>
              </a:ext>
            </a:extLst>
          </p:cNvPr>
          <p:cNvSpPr txBox="1"/>
          <p:nvPr/>
        </p:nvSpPr>
        <p:spPr>
          <a:xfrm>
            <a:off x="2981363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55E228-FE32-C847-86EB-4E31FBAC0124}"/>
              </a:ext>
            </a:extLst>
          </p:cNvPr>
          <p:cNvSpPr txBox="1"/>
          <p:nvPr/>
        </p:nvSpPr>
        <p:spPr>
          <a:xfrm>
            <a:off x="3307093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EA5A057-8063-5142-BCD7-10D0E470AB09}"/>
              </a:ext>
            </a:extLst>
          </p:cNvPr>
          <p:cNvSpPr txBox="1"/>
          <p:nvPr/>
        </p:nvSpPr>
        <p:spPr>
          <a:xfrm>
            <a:off x="3648860" y="6570130"/>
            <a:ext cx="25519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EB5BCF1-79C5-8A4D-A412-4B1329671718}"/>
              </a:ext>
            </a:extLst>
          </p:cNvPr>
          <p:cNvSpPr txBox="1"/>
          <p:nvPr/>
        </p:nvSpPr>
        <p:spPr>
          <a:xfrm>
            <a:off x="3934991" y="6570130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82F80D5-51A9-504C-9DC3-C7964F0517CE}"/>
              </a:ext>
            </a:extLst>
          </p:cNvPr>
          <p:cNvSpPr txBox="1"/>
          <p:nvPr/>
        </p:nvSpPr>
        <p:spPr>
          <a:xfrm>
            <a:off x="4276758" y="6570130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0D62D12-F433-A744-99A4-BF59E29C1EB6}"/>
              </a:ext>
            </a:extLst>
          </p:cNvPr>
          <p:cNvSpPr txBox="1"/>
          <p:nvPr/>
        </p:nvSpPr>
        <p:spPr>
          <a:xfrm>
            <a:off x="4602488" y="6570130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841196D-2ECD-5349-8C9E-A60FA00FA5EA}"/>
              </a:ext>
            </a:extLst>
          </p:cNvPr>
          <p:cNvSpPr txBox="1"/>
          <p:nvPr/>
        </p:nvSpPr>
        <p:spPr>
          <a:xfrm>
            <a:off x="4939508" y="6570130"/>
            <a:ext cx="325730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76C82F-4B0F-3143-AFB2-164B3188F552}"/>
              </a:ext>
            </a:extLst>
          </p:cNvPr>
          <p:cNvSpPr txBox="1"/>
          <p:nvPr/>
        </p:nvSpPr>
        <p:spPr>
          <a:xfrm>
            <a:off x="1929231" y="4289960"/>
            <a:ext cx="425116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±1</a:t>
            </a:r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237030625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2600" y="-60271"/>
            <a:ext cx="2819400" cy="673577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xmlns="" id="{77146D98-0438-4543-91C5-623FEA7B457D}"/>
              </a:ext>
            </a:extLst>
          </p:cNvPr>
          <p:cNvSpPr txBox="1">
            <a:spLocks/>
          </p:cNvSpPr>
          <p:nvPr/>
        </p:nvSpPr>
        <p:spPr>
          <a:xfrm>
            <a:off x="230394" y="164892"/>
            <a:ext cx="8911812" cy="426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2" b="1" i="0">
                <a:solidFill>
                  <a:srgbClr val="00B3A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fontAlgn="base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</a:rPr>
              <a:t>2018, динамика и выводы, относительно 2017: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E07CB75-704D-C54F-837B-406E132F4400}"/>
              </a:ext>
            </a:extLst>
          </p:cNvPr>
          <p:cNvSpPr txBox="1">
            <a:spLocks/>
          </p:cNvSpPr>
          <p:nvPr/>
        </p:nvSpPr>
        <p:spPr>
          <a:xfrm>
            <a:off x="194768" y="590919"/>
            <a:ext cx="11658599" cy="5614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Значительную долю в структуре общения пациентов на темы, связанные с МСЭ, в 2018 году заняли проблемы с реабилитацией: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Кратковременность реабилитационных процедур, необходимость тратить собственные деньги на постоянную реабилитацию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Поиск рекомендации специалиста, который помог бы с лечением и реабилитацией человека с установленной группой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endParaRPr lang="ru-RU" sz="14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Снизилась доля обсуждаемых тем, касающихся неосведомленности об определенных процедурах МСЭ.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В то же самое время, в топе наиболее обсуждаемых тем появились новые: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ТОП-3: Действия в случае невыдачи врачом направления на МСЭ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ТОП-7: Обсуждение непрозрачности процедуры принятия решений в МСЭ, отсутствия разъяснительной работы со стороны МСЭ.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На фоне появления новых обсуждаемых тем значительно снизилась (в среднем на 9.4%) доля тем, обсуждавшихся в 2017 году: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-11% Проблемы с поездками в главное бюро МСЭ из удаленных городов, обсуждение необходимых затрат (Билеты, гостиница, питание)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-11% Трудность ежегодного выезда в бюро МСЭ у пациентов с инвалидностью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-10% Уточнение процедуры сбора документов для комиссии, неочевидность бюрократических процедур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-12% Необходимость увольнения одного из супругов для ухода за инвалидизированным родственником</a:t>
            </a:r>
          </a:p>
          <a:p>
            <a:pPr lvl="1" defTabSz="914400"/>
            <a:endParaRPr lang="ru-RU" sz="14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Незначительно выросла (1%), но продолжила быть в фокусе пациентского общения тема, связанная с проблемами приобретения группы инвалидности после инсульта. </a:t>
            </a:r>
          </a:p>
          <a:p>
            <a:pPr marL="0" lvl="1"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  <a:sym typeface="Wingdings" pitchFamily="2" charset="2"/>
            </a:endParaRP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Полностью исчезли из топа обсуждаемых тем: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Что говорить/делать на МСЭ, чтобы не отказали в получении инвалидности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Снимают ли инвалидность, выданную на год после операции, после реабилитационного периода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Невозможность найти работу после операции на фоне получения группы инвалидности (тема маленьких социальных выплат)</a:t>
            </a:r>
          </a:p>
          <a:p>
            <a:pPr marL="562996" lvl="1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Обсуждение выбора работы «на подработку» для обеспечения качественного уровня жизни родственнику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xmlns="" val="289195281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xmlns="" id="{421350F9-63DF-D543-A589-03852111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" y="117736"/>
            <a:ext cx="8984701" cy="397115"/>
          </a:xfrm>
        </p:spPr>
        <p:txBody>
          <a:bodyPr>
            <a:noAutofit/>
          </a:bodyPr>
          <a:lstStyle/>
          <a:p>
            <a:pPr defTabSz="914400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201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9г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– 03.2020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структура обсуждения.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0"/>
              <a:ea typeface="Bookman Old Style" charset="0"/>
              <a:cs typeface="Bookman Old Style" charset="0"/>
            </a:endParaRPr>
          </a:p>
        </p:txBody>
      </p:sp>
      <p:pic>
        <p:nvPicPr>
          <p:cNvPr id="7" name="Рисунок 15">
            <a:extLst>
              <a:ext uri="{FF2B5EF4-FFF2-40B4-BE49-F238E27FC236}">
                <a16:creationId xmlns:a16="http://schemas.microsoft.com/office/drawing/2014/main" xmlns="" id="{63BC3279-2D67-3A48-A42E-C021870B5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2600" y="15932"/>
            <a:ext cx="2819400" cy="6735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7BE31FB-7125-0C48-B30B-A10A8911DF7D}"/>
              </a:ext>
            </a:extLst>
          </p:cNvPr>
          <p:cNvSpPr txBox="1">
            <a:spLocks/>
          </p:cNvSpPr>
          <p:nvPr/>
        </p:nvSpPr>
        <p:spPr>
          <a:xfrm>
            <a:off x="218209" y="669399"/>
            <a:ext cx="4963392" cy="2869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ea typeface="Bookman Old Style" charset="0"/>
                <a:cs typeface="Bookman Old Style" charset="0"/>
              </a:rPr>
              <a:t> В 2019 году была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выявлена </a:t>
            </a:r>
            <a:r>
              <a:rPr lang="ru-RU" sz="1600" u="sng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16 421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 пациентская история (снижение на 33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%)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, в которых освещалось отношение к системе Медико-Социальной Экспертизы. </a:t>
            </a: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</a:rPr>
              <a:t>Гендерное соотношение составляет 49% к 51% в пользу женщин.</a:t>
            </a:r>
          </a:p>
          <a:p>
            <a:pPr defTabSz="914400"/>
            <a:endParaRPr lang="ru-RU" sz="1600" kern="0" dirty="0">
              <a:solidFill>
                <a:schemeClr val="accent4">
                  <a:lumMod val="50000"/>
                </a:schemeClr>
              </a:solidFill>
              <a:latin typeface="Circe" panose="020B0502020203020203" pitchFamily="34" charset="0"/>
            </a:endParaRP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Распределение по интернет площадкам: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744471164"/>
              </p:ext>
            </p:extLst>
          </p:nvPr>
        </p:nvGraphicFramePr>
        <p:xfrm>
          <a:off x="5602211" y="2856236"/>
          <a:ext cx="606136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A9AF7C3-C351-394C-86E7-E442C43CCD91}"/>
              </a:ext>
            </a:extLst>
          </p:cNvPr>
          <p:cNvSpPr txBox="1">
            <a:spLocks/>
          </p:cNvSpPr>
          <p:nvPr/>
        </p:nvSpPr>
        <p:spPr>
          <a:xfrm>
            <a:off x="5664542" y="1194850"/>
            <a:ext cx="5936701" cy="15045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	Обсуждение тем, связанных с МСЭ в 2019г -03.2020 сместилось со специализированных медицинских площадок в тематические сообщества по заболеваниям в </a:t>
            </a:r>
            <a:r>
              <a:rPr lang="en-US" sz="1600" kern="0" dirty="0" err="1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vk.com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.</a:t>
            </a:r>
          </a:p>
          <a:p>
            <a:pPr defTabSz="914400"/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Circe" panose="020B0502020203020203" pitchFamily="34" charset="0"/>
                <a:sym typeface="Wingdings" pitchFamily="2" charset="2"/>
              </a:rPr>
              <a:t>	В соответствии с этим, наблюдается наибольшее за исследуемый период количество пациентов в возрастных группах «до 18 лет», «18-27 лет»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E0CE6B8-9A89-7F44-B0DC-52DFE249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5083667"/>
              </p:ext>
            </p:extLst>
          </p:nvPr>
        </p:nvGraphicFramePr>
        <p:xfrm>
          <a:off x="223157" y="2362954"/>
          <a:ext cx="4218710" cy="273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92">
                  <a:extLst>
                    <a:ext uri="{9D8B030D-6E8A-4147-A177-3AD203B41FA5}">
                      <a16:colId xmlns:a16="http://schemas.microsoft.com/office/drawing/2014/main" xmlns="" val="4188783897"/>
                    </a:ext>
                  </a:extLst>
                </a:gridCol>
                <a:gridCol w="2078918">
                  <a:extLst>
                    <a:ext uri="{9D8B030D-6E8A-4147-A177-3AD203B41FA5}">
                      <a16:colId xmlns:a16="http://schemas.microsoft.com/office/drawing/2014/main" xmlns="" val="3972706324"/>
                    </a:ext>
                  </a:extLst>
                </a:gridCol>
              </a:tblGrid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vk.com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446947"/>
                  </a:ext>
                </a:extLst>
              </a:tr>
              <a:tr h="187387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detiangeli.ru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07086293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sprosivracha.com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65786379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oncobudni.livejournal.com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57695215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03online.com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3248178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invamama-ru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38485903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rusmedserv.com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54595704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medihost.ru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94661456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doktor.ru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37965302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babyblog.ru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40786449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consmed.ru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63353073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oncoforum.ru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80719294"/>
                  </a:ext>
                </a:extLst>
              </a:tr>
              <a:tr h="187387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invalidnost.com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200628644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facebook.com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30670547"/>
                  </a:ext>
                </a:extLst>
              </a:tr>
              <a:tr h="181319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health.mail.ru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6494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197513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39898</TotalTime>
  <Words>2000</Words>
  <Application>Microsoft Office PowerPoint</Application>
  <PresentationFormat>Произвольный</PresentationFormat>
  <Paragraphs>389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2017 год, структура обсуждения</vt:lpstr>
      <vt:lpstr>2017 год, наиболее обсуждаемые темы</vt:lpstr>
      <vt:lpstr>2018 год, структура обсуждения</vt:lpstr>
      <vt:lpstr>2018 год, наиболее обсуждаемые темы</vt:lpstr>
      <vt:lpstr>Слайд 8</vt:lpstr>
      <vt:lpstr>2019г – 03.2020, структура обсуждения.</vt:lpstr>
      <vt:lpstr>2019 год, наиболее обсуждаемые темы.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исследования</dc:title>
  <dc:creator>Admin</dc:creator>
  <cp:lastModifiedBy>WORK</cp:lastModifiedBy>
  <cp:revision>1512</cp:revision>
  <cp:lastPrinted>2018-11-16T15:30:18Z</cp:lastPrinted>
  <dcterms:created xsi:type="dcterms:W3CDTF">2018-08-08T08:26:53Z</dcterms:created>
  <dcterms:modified xsi:type="dcterms:W3CDTF">2020-07-02T08:47:57Z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2018-06-07T00:00:00Z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2018-08-08T00:00:00Z</vt:filetime>
  </property>
</Properties>
</file>